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447"/>
  </p:notesMasterIdLst>
  <p:handoutMasterIdLst>
    <p:handoutMasterId r:id="rId448"/>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1344" r:id="rId54"/>
    <p:sldId id="930" r:id="rId55"/>
    <p:sldId id="931" r:id="rId56"/>
    <p:sldId id="932" r:id="rId57"/>
    <p:sldId id="933" r:id="rId58"/>
    <p:sldId id="934" r:id="rId59"/>
    <p:sldId id="935" r:id="rId60"/>
    <p:sldId id="945" r:id="rId61"/>
    <p:sldId id="13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959" r:id="rId82"/>
    <p:sldId id="960" r:id="rId83"/>
    <p:sldId id="963" r:id="rId84"/>
    <p:sldId id="964" r:id="rId85"/>
    <p:sldId id="966" r:id="rId86"/>
    <p:sldId id="962" r:id="rId87"/>
    <p:sldId id="1336" r:id="rId88"/>
    <p:sldId id="1337" r:id="rId89"/>
    <p:sldId id="1338" r:id="rId90"/>
    <p:sldId id="1339" r:id="rId91"/>
    <p:sldId id="967" r:id="rId92"/>
    <p:sldId id="968" r:id="rId93"/>
    <p:sldId id="1341" r:id="rId94"/>
    <p:sldId id="1342" r:id="rId95"/>
    <p:sldId id="1340" r:id="rId96"/>
    <p:sldId id="981" r:id="rId97"/>
    <p:sldId id="982" r:id="rId98"/>
    <p:sldId id="980" r:id="rId99"/>
    <p:sldId id="1346"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1347" r:id="rId116"/>
    <p:sldId id="1348" r:id="rId117"/>
    <p:sldId id="1349" r:id="rId118"/>
    <p:sldId id="1350" r:id="rId119"/>
    <p:sldId id="1352" r:id="rId120"/>
    <p:sldId id="1351" r:id="rId121"/>
    <p:sldId id="1353" r:id="rId122"/>
    <p:sldId id="1354" r:id="rId123"/>
    <p:sldId id="1355" r:id="rId124"/>
    <p:sldId id="978" r:id="rId125"/>
    <p:sldId id="979" r:id="rId126"/>
    <p:sldId id="990" r:id="rId127"/>
    <p:sldId id="989" r:id="rId128"/>
    <p:sldId id="991" r:id="rId129"/>
    <p:sldId id="992" r:id="rId130"/>
    <p:sldId id="993" r:id="rId131"/>
    <p:sldId id="994" r:id="rId132"/>
    <p:sldId id="995" r:id="rId133"/>
    <p:sldId id="1357" r:id="rId134"/>
    <p:sldId id="1358" r:id="rId135"/>
    <p:sldId id="1359" r:id="rId136"/>
    <p:sldId id="1356" r:id="rId137"/>
    <p:sldId id="996" r:id="rId138"/>
    <p:sldId id="997" r:id="rId139"/>
    <p:sldId id="998" r:id="rId140"/>
    <p:sldId id="999" r:id="rId141"/>
    <p:sldId id="1016" r:id="rId142"/>
    <p:sldId id="1017" r:id="rId143"/>
    <p:sldId id="1018" r:id="rId144"/>
    <p:sldId id="1019" r:id="rId145"/>
    <p:sldId id="1020" r:id="rId146"/>
    <p:sldId id="1021" r:id="rId147"/>
    <p:sldId id="1023" r:id="rId148"/>
    <p:sldId id="1024" r:id="rId149"/>
    <p:sldId id="1025" r:id="rId150"/>
    <p:sldId id="1026" r:id="rId151"/>
    <p:sldId id="1027" r:id="rId152"/>
    <p:sldId id="1028" r:id="rId153"/>
    <p:sldId id="1029" r:id="rId154"/>
    <p:sldId id="1030" r:id="rId155"/>
    <p:sldId id="1031" r:id="rId156"/>
    <p:sldId id="1032" r:id="rId157"/>
    <p:sldId id="1033" r:id="rId158"/>
    <p:sldId id="1034" r:id="rId159"/>
    <p:sldId id="1035" r:id="rId160"/>
    <p:sldId id="1036" r:id="rId161"/>
    <p:sldId id="1037" r:id="rId162"/>
    <p:sldId id="1039" r:id="rId163"/>
    <p:sldId id="1040" r:id="rId164"/>
    <p:sldId id="1041" r:id="rId165"/>
    <p:sldId id="1042" r:id="rId166"/>
    <p:sldId id="1043" r:id="rId167"/>
    <p:sldId id="1044" r:id="rId168"/>
    <p:sldId id="1045" r:id="rId169"/>
    <p:sldId id="1046" r:id="rId170"/>
    <p:sldId id="1047" r:id="rId171"/>
    <p:sldId id="1048" r:id="rId172"/>
    <p:sldId id="1049" r:id="rId173"/>
    <p:sldId id="1050" r:id="rId174"/>
    <p:sldId id="1051" r:id="rId175"/>
    <p:sldId id="1052" r:id="rId176"/>
    <p:sldId id="1053" r:id="rId177"/>
    <p:sldId id="1054" r:id="rId178"/>
    <p:sldId id="1003" r:id="rId179"/>
    <p:sldId id="1001" r:id="rId180"/>
    <p:sldId id="1002" r:id="rId181"/>
    <p:sldId id="1055" r:id="rId182"/>
    <p:sldId id="1056" r:id="rId183"/>
    <p:sldId id="1062" r:id="rId184"/>
    <p:sldId id="1057" r:id="rId185"/>
    <p:sldId id="1360" r:id="rId186"/>
    <p:sldId id="1058" r:id="rId187"/>
    <p:sldId id="1059" r:id="rId188"/>
    <p:sldId id="1361" r:id="rId189"/>
    <p:sldId id="1060" r:id="rId190"/>
    <p:sldId id="1061" r:id="rId191"/>
    <p:sldId id="1063" r:id="rId192"/>
    <p:sldId id="1064" r:id="rId193"/>
    <p:sldId id="1065" r:id="rId194"/>
    <p:sldId id="1362" r:id="rId195"/>
    <p:sldId id="1066" r:id="rId196"/>
    <p:sldId id="1363" r:id="rId197"/>
    <p:sldId id="1364" r:id="rId198"/>
    <p:sldId id="1067" r:id="rId199"/>
    <p:sldId id="1068" r:id="rId200"/>
    <p:sldId id="1069" r:id="rId201"/>
    <p:sldId id="1087" r:id="rId202"/>
    <p:sldId id="1070" r:id="rId203"/>
    <p:sldId id="1071" r:id="rId204"/>
    <p:sldId id="1072" r:id="rId205"/>
    <p:sldId id="1073" r:id="rId206"/>
    <p:sldId id="1074" r:id="rId207"/>
    <p:sldId id="1076" r:id="rId208"/>
    <p:sldId id="1077" r:id="rId209"/>
    <p:sldId id="1365" r:id="rId210"/>
    <p:sldId id="1078" r:id="rId211"/>
    <p:sldId id="1079" r:id="rId212"/>
    <p:sldId id="1080" r:id="rId213"/>
    <p:sldId id="1081" r:id="rId214"/>
    <p:sldId id="1082" r:id="rId215"/>
    <p:sldId id="1083" r:id="rId216"/>
    <p:sldId id="1084" r:id="rId217"/>
    <p:sldId id="1085" r:id="rId218"/>
    <p:sldId id="1086" r:id="rId219"/>
    <p:sldId id="1088" r:id="rId220"/>
    <p:sldId id="1089" r:id="rId221"/>
    <p:sldId id="1090" r:id="rId222"/>
    <p:sldId id="1091" r:id="rId223"/>
    <p:sldId id="1092" r:id="rId224"/>
    <p:sldId id="1093" r:id="rId225"/>
    <p:sldId id="1094" r:id="rId226"/>
    <p:sldId id="1095" r:id="rId227"/>
    <p:sldId id="1096" r:id="rId228"/>
    <p:sldId id="1097" r:id="rId229"/>
    <p:sldId id="1098" r:id="rId230"/>
    <p:sldId id="1099" r:id="rId231"/>
    <p:sldId id="1101" r:id="rId232"/>
    <p:sldId id="1102" r:id="rId233"/>
    <p:sldId id="1103" r:id="rId234"/>
    <p:sldId id="1104" r:id="rId235"/>
    <p:sldId id="1105" r:id="rId236"/>
    <p:sldId id="1106" r:id="rId237"/>
    <p:sldId id="1107" r:id="rId238"/>
    <p:sldId id="1108" r:id="rId239"/>
    <p:sldId id="1109" r:id="rId240"/>
    <p:sldId id="1110" r:id="rId241"/>
    <p:sldId id="1111" r:id="rId242"/>
    <p:sldId id="1112" r:id="rId243"/>
    <p:sldId id="1113" r:id="rId244"/>
    <p:sldId id="1114" r:id="rId245"/>
    <p:sldId id="1115" r:id="rId246"/>
    <p:sldId id="1116" r:id="rId247"/>
    <p:sldId id="1117" r:id="rId248"/>
    <p:sldId id="1118" r:id="rId249"/>
    <p:sldId id="1119" r:id="rId250"/>
    <p:sldId id="1366" r:id="rId251"/>
    <p:sldId id="1367" r:id="rId252"/>
    <p:sldId id="1120" r:id="rId253"/>
    <p:sldId id="1124" r:id="rId254"/>
    <p:sldId id="1121" r:id="rId255"/>
    <p:sldId id="1122" r:id="rId256"/>
    <p:sldId id="1123" r:id="rId257"/>
    <p:sldId id="1004" r:id="rId258"/>
    <p:sldId id="1005" r:id="rId259"/>
    <p:sldId id="1006" r:id="rId260"/>
    <p:sldId id="1125" r:id="rId261"/>
    <p:sldId id="1126" r:id="rId262"/>
    <p:sldId id="1127" r:id="rId263"/>
    <p:sldId id="1128" r:id="rId264"/>
    <p:sldId id="1129" r:id="rId265"/>
    <p:sldId id="1130" r:id="rId266"/>
    <p:sldId id="1131" r:id="rId267"/>
    <p:sldId id="1132" r:id="rId268"/>
    <p:sldId id="1133" r:id="rId269"/>
    <p:sldId id="1134" r:id="rId270"/>
    <p:sldId id="1135" r:id="rId271"/>
    <p:sldId id="1297" r:id="rId272"/>
    <p:sldId id="1298" r:id="rId273"/>
    <p:sldId id="1301" r:id="rId274"/>
    <p:sldId id="1302" r:id="rId275"/>
    <p:sldId id="1303" r:id="rId276"/>
    <p:sldId id="1304" r:id="rId277"/>
    <p:sldId id="1305" r:id="rId278"/>
    <p:sldId id="1306" r:id="rId279"/>
    <p:sldId id="1307" r:id="rId280"/>
    <p:sldId id="1308" r:id="rId281"/>
    <p:sldId id="1309" r:id="rId282"/>
    <p:sldId id="1310" r:id="rId283"/>
    <p:sldId id="1312" r:id="rId284"/>
    <p:sldId id="1313" r:id="rId285"/>
    <p:sldId id="1314" r:id="rId286"/>
    <p:sldId id="1315" r:id="rId287"/>
    <p:sldId id="1316" r:id="rId288"/>
    <p:sldId id="1139" r:id="rId289"/>
    <p:sldId id="1140" r:id="rId290"/>
    <p:sldId id="1317" r:id="rId291"/>
    <p:sldId id="1141" r:id="rId292"/>
    <p:sldId id="1318" r:id="rId293"/>
    <p:sldId id="1320" r:id="rId294"/>
    <p:sldId id="1319" r:id="rId295"/>
    <p:sldId id="1321" r:id="rId296"/>
    <p:sldId id="1322" r:id="rId297"/>
    <p:sldId id="1323" r:id="rId298"/>
    <p:sldId id="1299" r:id="rId299"/>
    <p:sldId id="1143" r:id="rId300"/>
    <p:sldId id="1144" r:id="rId301"/>
    <p:sldId id="1145" r:id="rId302"/>
    <p:sldId id="1146" r:id="rId303"/>
    <p:sldId id="1147" r:id="rId304"/>
    <p:sldId id="1148" r:id="rId305"/>
    <p:sldId id="1149" r:id="rId306"/>
    <p:sldId id="1150" r:id="rId307"/>
    <p:sldId id="1151" r:id="rId308"/>
    <p:sldId id="1152" r:id="rId309"/>
    <p:sldId id="1153" r:id="rId310"/>
    <p:sldId id="1154" r:id="rId311"/>
    <p:sldId id="1155" r:id="rId312"/>
    <p:sldId id="1156" r:id="rId313"/>
    <p:sldId id="1157" r:id="rId314"/>
    <p:sldId id="1158" r:id="rId315"/>
    <p:sldId id="1159" r:id="rId316"/>
    <p:sldId id="1160" r:id="rId317"/>
    <p:sldId id="1161" r:id="rId318"/>
    <p:sldId id="1162" r:id="rId319"/>
    <p:sldId id="1163" r:id="rId320"/>
    <p:sldId id="1164" r:id="rId321"/>
    <p:sldId id="1165" r:id="rId322"/>
    <p:sldId id="1166" r:id="rId323"/>
    <p:sldId id="1167" r:id="rId324"/>
    <p:sldId id="1168" r:id="rId325"/>
    <p:sldId id="1169" r:id="rId326"/>
    <p:sldId id="1170" r:id="rId327"/>
    <p:sldId id="1171" r:id="rId328"/>
    <p:sldId id="1172" r:id="rId329"/>
    <p:sldId id="1173" r:id="rId330"/>
    <p:sldId id="1174" r:id="rId331"/>
    <p:sldId id="1190" r:id="rId332"/>
    <p:sldId id="1176" r:id="rId333"/>
    <p:sldId id="1177" r:id="rId334"/>
    <p:sldId id="1178" r:id="rId335"/>
    <p:sldId id="1179" r:id="rId336"/>
    <p:sldId id="1180" r:id="rId337"/>
    <p:sldId id="1181" r:id="rId338"/>
    <p:sldId id="1182" r:id="rId339"/>
    <p:sldId id="1183" r:id="rId340"/>
    <p:sldId id="1184" r:id="rId341"/>
    <p:sldId id="1185" r:id="rId342"/>
    <p:sldId id="1186" r:id="rId343"/>
    <p:sldId id="1187" r:id="rId344"/>
    <p:sldId id="1188" r:id="rId345"/>
    <p:sldId id="1189" r:id="rId346"/>
    <p:sldId id="1175" r:id="rId347"/>
    <p:sldId id="1191" r:id="rId348"/>
    <p:sldId id="1192" r:id="rId349"/>
    <p:sldId id="1193" r:id="rId350"/>
    <p:sldId id="1194" r:id="rId351"/>
    <p:sldId id="1195" r:id="rId352"/>
    <p:sldId id="1196" r:id="rId353"/>
    <p:sldId id="1197" r:id="rId354"/>
    <p:sldId id="1198" r:id="rId355"/>
    <p:sldId id="1199" r:id="rId356"/>
    <p:sldId id="1200" r:id="rId357"/>
    <p:sldId id="1201" r:id="rId358"/>
    <p:sldId id="1202" r:id="rId359"/>
    <p:sldId id="1203" r:id="rId360"/>
    <p:sldId id="1204" r:id="rId361"/>
    <p:sldId id="1205" r:id="rId362"/>
    <p:sldId id="1206" r:id="rId363"/>
    <p:sldId id="1207" r:id="rId364"/>
    <p:sldId id="1208" r:id="rId365"/>
    <p:sldId id="1209" r:id="rId366"/>
    <p:sldId id="1210" r:id="rId367"/>
    <p:sldId id="1211" r:id="rId368"/>
    <p:sldId id="1212" r:id="rId369"/>
    <p:sldId id="1213" r:id="rId370"/>
    <p:sldId id="1214" r:id="rId371"/>
    <p:sldId id="1215" r:id="rId372"/>
    <p:sldId id="1216" r:id="rId373"/>
    <p:sldId id="1217" r:id="rId374"/>
    <p:sldId id="1218" r:id="rId375"/>
    <p:sldId id="1219" r:id="rId376"/>
    <p:sldId id="1220" r:id="rId377"/>
    <p:sldId id="1221" r:id="rId378"/>
    <p:sldId id="1222" r:id="rId379"/>
    <p:sldId id="1223" r:id="rId380"/>
    <p:sldId id="1224" r:id="rId381"/>
    <p:sldId id="1225" r:id="rId382"/>
    <p:sldId id="1226" r:id="rId383"/>
    <p:sldId id="1227" r:id="rId384"/>
    <p:sldId id="1228" r:id="rId385"/>
    <p:sldId id="1229" r:id="rId386"/>
    <p:sldId id="1231" r:id="rId387"/>
    <p:sldId id="1230" r:id="rId388"/>
    <p:sldId id="1232" r:id="rId389"/>
    <p:sldId id="1233" r:id="rId390"/>
    <p:sldId id="1234" r:id="rId391"/>
    <p:sldId id="1235" r:id="rId392"/>
    <p:sldId id="1236" r:id="rId393"/>
    <p:sldId id="1237" r:id="rId394"/>
    <p:sldId id="1238" r:id="rId395"/>
    <p:sldId id="1007" r:id="rId396"/>
    <p:sldId id="1008" r:id="rId397"/>
    <p:sldId id="1009" r:id="rId398"/>
    <p:sldId id="1239" r:id="rId399"/>
    <p:sldId id="1240" r:id="rId400"/>
    <p:sldId id="1241" r:id="rId401"/>
    <p:sldId id="1242" r:id="rId402"/>
    <p:sldId id="1243" r:id="rId403"/>
    <p:sldId id="1244" r:id="rId404"/>
    <p:sldId id="1245" r:id="rId405"/>
    <p:sldId id="1254" r:id="rId406"/>
    <p:sldId id="1246" r:id="rId407"/>
    <p:sldId id="1247" r:id="rId408"/>
    <p:sldId id="1248" r:id="rId409"/>
    <p:sldId id="1249" r:id="rId410"/>
    <p:sldId id="1250" r:id="rId411"/>
    <p:sldId id="1251" r:id="rId412"/>
    <p:sldId id="1252" r:id="rId413"/>
    <p:sldId id="1253" r:id="rId414"/>
    <p:sldId id="1256" r:id="rId415"/>
    <p:sldId id="1255" r:id="rId416"/>
    <p:sldId id="1259" r:id="rId417"/>
    <p:sldId id="1260" r:id="rId418"/>
    <p:sldId id="1261" r:id="rId419"/>
    <p:sldId id="1262" r:id="rId420"/>
    <p:sldId id="1263" r:id="rId421"/>
    <p:sldId id="1264" r:id="rId422"/>
    <p:sldId id="1265" r:id="rId423"/>
    <p:sldId id="1266" r:id="rId424"/>
    <p:sldId id="1267" r:id="rId425"/>
    <p:sldId id="1268" r:id="rId426"/>
    <p:sldId id="1269" r:id="rId427"/>
    <p:sldId id="1270" r:id="rId428"/>
    <p:sldId id="1271" r:id="rId429"/>
    <p:sldId id="1272" r:id="rId430"/>
    <p:sldId id="1273" r:id="rId431"/>
    <p:sldId id="1274" r:id="rId432"/>
    <p:sldId id="1275" r:id="rId433"/>
    <p:sldId id="1276" r:id="rId434"/>
    <p:sldId id="1277" r:id="rId435"/>
    <p:sldId id="1278" r:id="rId436"/>
    <p:sldId id="1279" r:id="rId437"/>
    <p:sldId id="1280" r:id="rId438"/>
    <p:sldId id="1281" r:id="rId439"/>
    <p:sldId id="1282" r:id="rId440"/>
    <p:sldId id="1283" r:id="rId441"/>
    <p:sldId id="1285" r:id="rId442"/>
    <p:sldId id="1284" r:id="rId443"/>
    <p:sldId id="1286" r:id="rId444"/>
    <p:sldId id="1287" r:id="rId445"/>
    <p:sldId id="1288" r:id="rId446"/>
  </p:sldIdLst>
  <p:sldSz cx="10440988" cy="6858000"/>
  <p:notesSz cx="6797675" cy="9926638"/>
  <p:embeddedFontLst>
    <p:embeddedFont>
      <p:font typeface="Calvin" pitchFamily="2" charset="0"/>
      <p:regular r:id="rId449"/>
    </p:embeddedFont>
    <p:embeddedFont>
      <p:font typeface="Cambria Math" panose="02040503050406030204" pitchFamily="18" charset="0"/>
      <p:regular r:id="rId450"/>
    </p:embeddedFont>
    <p:embeddedFont>
      <p:font typeface="Candara" panose="020E0502030303020204" pitchFamily="34" charset="0"/>
      <p:regular r:id="rId451"/>
      <p:bold r:id="rId452"/>
      <p:italic r:id="rId453"/>
      <p:boldItalic r:id="rId454"/>
    </p:embeddedFont>
    <p:embeddedFont>
      <p:font typeface="Consolas" panose="020B0609020204030204" pitchFamily="49" charset="0"/>
      <p:regular r:id="rId455"/>
      <p:bold r:id="rId456"/>
      <p:italic r:id="rId457"/>
      <p:boldItalic r:id="rId458"/>
    </p:embeddedFont>
    <p:embeddedFont>
      <p:font typeface="Microsoft Sans Serif" panose="020B0604020202020204" pitchFamily="34" charset="0"/>
      <p:regular r:id="rId459"/>
    </p:embeddedFont>
    <p:embeddedFont>
      <p:font typeface="고도 B" panose="02000503000000020004" pitchFamily="2" charset="-127"/>
      <p:regular r:id="rId460"/>
    </p:embeddedFont>
    <p:embeddedFont>
      <p:font typeface="고도 M" panose="02000503000000020004" pitchFamily="2" charset="-127"/>
      <p:regular r:id="rId461"/>
    </p:embeddedFont>
    <p:embeddedFont>
      <p:font typeface="나눔스퀘어 ExtraBold" panose="020B0600000101010101" pitchFamily="50" charset="-127"/>
      <p:bold r:id="rId462"/>
    </p:embeddedFont>
    <p:embeddedFont>
      <p:font typeface="맑은 고딕" panose="020B0503020000020004" pitchFamily="50" charset="-127"/>
      <p:regular r:id="rId463"/>
      <p:bold r:id="rId464"/>
    </p:embeddedFont>
    <p:embeddedFont>
      <p:font typeface="맑은 고딕" panose="020B0503020000020004" pitchFamily="50" charset="-127"/>
      <p:regular r:id="rId463"/>
      <p:bold r:id="rId464"/>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7382" autoAdjust="0"/>
  </p:normalViewPr>
  <p:slideViewPr>
    <p:cSldViewPr snapToGrid="0">
      <p:cViewPr varScale="1">
        <p:scale>
          <a:sx n="97" d="100"/>
          <a:sy n="97" d="100"/>
        </p:scale>
        <p:origin x="48" y="1500"/>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font" Target="fonts/font7.fntdata"/><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presProps" Target="presProps.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414" Type="http://schemas.openxmlformats.org/officeDocument/2006/relationships/slide" Target="slides/slide412.xml"/><Relationship Id="rId435" Type="http://schemas.openxmlformats.org/officeDocument/2006/relationships/slide" Target="slides/slide433.xml"/><Relationship Id="rId456" Type="http://schemas.openxmlformats.org/officeDocument/2006/relationships/font" Target="fonts/font8.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25" Type="http://schemas.openxmlformats.org/officeDocument/2006/relationships/slide" Target="slides/slide423.xml"/><Relationship Id="rId446" Type="http://schemas.openxmlformats.org/officeDocument/2006/relationships/slide" Target="slides/slide444.xml"/><Relationship Id="rId467" Type="http://schemas.openxmlformats.org/officeDocument/2006/relationships/viewProps" Target="viewProps.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415" Type="http://schemas.openxmlformats.org/officeDocument/2006/relationships/slide" Target="slides/slide413.xml"/><Relationship Id="rId436" Type="http://schemas.openxmlformats.org/officeDocument/2006/relationships/slide" Target="slides/slide434.xml"/><Relationship Id="rId457" Type="http://schemas.openxmlformats.org/officeDocument/2006/relationships/font" Target="fonts/font9.fntdata"/><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426" Type="http://schemas.openxmlformats.org/officeDocument/2006/relationships/slide" Target="slides/slide424.xml"/><Relationship Id="rId447" Type="http://schemas.openxmlformats.org/officeDocument/2006/relationships/notesMaster" Target="notesMasters/notesMaster1.xml"/><Relationship Id="rId230" Type="http://schemas.openxmlformats.org/officeDocument/2006/relationships/slide" Target="slides/slide228.xml"/><Relationship Id="rId251" Type="http://schemas.openxmlformats.org/officeDocument/2006/relationships/slide" Target="slides/slide249.xml"/><Relationship Id="rId468"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416" Type="http://schemas.openxmlformats.org/officeDocument/2006/relationships/slide" Target="slides/slide414.xml"/><Relationship Id="rId220" Type="http://schemas.openxmlformats.org/officeDocument/2006/relationships/slide" Target="slides/slide218.xml"/><Relationship Id="rId241" Type="http://schemas.openxmlformats.org/officeDocument/2006/relationships/slide" Target="slides/slide239.xml"/><Relationship Id="rId437" Type="http://schemas.openxmlformats.org/officeDocument/2006/relationships/slide" Target="slides/slide435.xml"/><Relationship Id="rId458" Type="http://schemas.openxmlformats.org/officeDocument/2006/relationships/font" Target="fonts/font1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27" Type="http://schemas.openxmlformats.org/officeDocument/2006/relationships/slide" Target="slides/slide425.xml"/><Relationship Id="rId448" Type="http://schemas.openxmlformats.org/officeDocument/2006/relationships/handoutMaster" Target="handoutMasters/handoutMaster1.xml"/><Relationship Id="rId469" Type="http://schemas.openxmlformats.org/officeDocument/2006/relationships/tableStyles" Target="tableStyles.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slide" Target="slides/slide436.xml"/><Relationship Id="rId459" Type="http://schemas.openxmlformats.org/officeDocument/2006/relationships/font" Target="fonts/font11.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font" Target="fonts/font1.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font" Target="fonts/font12.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font" Target="fonts/font2.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font" Target="fonts/font13.fntdata"/><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font" Target="fonts/font3.fntdata"/><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font" Target="fonts/font14.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font" Target="fonts/font4.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font" Target="fonts/font15.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font" Target="fonts/font5.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font" Target="fonts/font16.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font" Target="fonts/font6.fntdata"/><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commentAuthors" Target="commentAuthors.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591668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49928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101363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565212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544773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549822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01508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057032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7082024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951077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2900667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250044"/>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358746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650341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165093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353342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36519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8960609"/>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802355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553165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767922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3962120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467211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5714893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8759241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1227523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07420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654877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497018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135487"/>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3058038"/>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04170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300414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804177"/>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1456192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6262763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6589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836018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071507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6413222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38962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668849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2302558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9649498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5985335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6622113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4228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0153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599223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519332"/>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958387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014146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3940609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4159949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10431848"/>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02914755"/>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3799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069401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860285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7521553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8014891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5937557"/>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1922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4360395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3090411"/>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16554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7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581.png"/></Relationships>
</file>

<file path=ppt/slides/_rels/slide117.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583.png"/></Relationships>
</file>

<file path=ppt/slides/_rels/slide118.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85.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589.png"/><Relationship Id="rId3" Type="http://schemas.openxmlformats.org/officeDocument/2006/relationships/image" Target="../media/image584.png"/><Relationship Id="rId7" Type="http://schemas.openxmlformats.org/officeDocument/2006/relationships/image" Target="../media/image588.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587.png"/><Relationship Id="rId11" Type="http://schemas.openxmlformats.org/officeDocument/2006/relationships/image" Target="../media/image593.png"/><Relationship Id="rId5" Type="http://schemas.openxmlformats.org/officeDocument/2006/relationships/image" Target="../media/image586.png"/><Relationship Id="rId10" Type="http://schemas.openxmlformats.org/officeDocument/2006/relationships/image" Target="../media/image592.png"/><Relationship Id="rId4" Type="http://schemas.openxmlformats.org/officeDocument/2006/relationships/image" Target="../media/image585.png"/><Relationship Id="rId9" Type="http://schemas.openxmlformats.org/officeDocument/2006/relationships/image" Target="../media/image591.png"/></Relationships>
</file>

<file path=ppt/slides/_rels/slide121.xml.rels><?xml version="1.0" encoding="UTF-8" standalone="yes"?>
<Relationships xmlns="http://schemas.openxmlformats.org/package/2006/relationships"><Relationship Id="rId8" Type="http://schemas.openxmlformats.org/officeDocument/2006/relationships/image" Target="../media/image592.png"/><Relationship Id="rId3" Type="http://schemas.openxmlformats.org/officeDocument/2006/relationships/image" Target="../media/image584.png"/><Relationship Id="rId7" Type="http://schemas.openxmlformats.org/officeDocument/2006/relationships/image" Target="../media/image591.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85.png"/><Relationship Id="rId9" Type="http://schemas.openxmlformats.org/officeDocument/2006/relationships/image" Target="../media/image593.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599.png"/><Relationship Id="rId3" Type="http://schemas.openxmlformats.org/officeDocument/2006/relationships/image" Target="../media/image594.png"/><Relationship Id="rId7" Type="http://schemas.openxmlformats.org/officeDocument/2006/relationships/image" Target="../media/image598.png"/><Relationship Id="rId12" Type="http://schemas.openxmlformats.org/officeDocument/2006/relationships/image" Target="../media/image604.png"/><Relationship Id="rId2" Type="http://schemas.openxmlformats.org/officeDocument/2006/relationships/notesSlide" Target="../notesSlides/notesSlide129.xml"/><Relationship Id="rId1" Type="http://schemas.openxmlformats.org/officeDocument/2006/relationships/slideLayout" Target="../slideLayouts/slideLayout2.xml"/><Relationship Id="rId11" Type="http://schemas.openxmlformats.org/officeDocument/2006/relationships/image" Target="../media/image603.png"/><Relationship Id="rId10" Type="http://schemas.openxmlformats.org/officeDocument/2006/relationships/image" Target="../media/image602.png"/><Relationship Id="rId9" Type="http://schemas.openxmlformats.org/officeDocument/2006/relationships/image" Target="../media/image601.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606.png"/><Relationship Id="rId7" Type="http://schemas.openxmlformats.org/officeDocument/2006/relationships/image" Target="../media/image610.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609.png"/><Relationship Id="rId5" Type="http://schemas.openxmlformats.org/officeDocument/2006/relationships/image" Target="../media/image608.png"/><Relationship Id="rId4" Type="http://schemas.openxmlformats.org/officeDocument/2006/relationships/image" Target="../media/image607.png"/><Relationship Id="rId9" Type="http://schemas.openxmlformats.org/officeDocument/2006/relationships/image" Target="../media/image612.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8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614.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616.png"/><Relationship Id="rId5" Type="http://schemas.openxmlformats.org/officeDocument/2006/relationships/image" Target="../media/image615.png"/></Relationships>
</file>

<file path=ppt/slides/_rels/slide184.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618.png"/><Relationship Id="rId5" Type="http://schemas.openxmlformats.org/officeDocument/2006/relationships/image" Target="../media/image617.png"/></Relationships>
</file>

<file path=ppt/slides/_rels/slide1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image" Target="../media/image621.png"/><Relationship Id="rId5" Type="http://schemas.openxmlformats.org/officeDocument/2006/relationships/image" Target="../media/image619.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hyperlink" Target="https://playground.tensorflow.org/" TargetMode="Externa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156.png"/><Relationship Id="rId21" Type="http://schemas.openxmlformats.org/officeDocument/2006/relationships/image" Target="../media/image625.png"/><Relationship Id="rId7" Type="http://schemas.openxmlformats.org/officeDocument/2006/relationships/image" Target="../media/image160.png"/><Relationship Id="rId2" Type="http://schemas.openxmlformats.org/officeDocument/2006/relationships/notesSlide" Target="../notesSlides/notesSlide191.xml"/><Relationship Id="rId20" Type="http://schemas.openxmlformats.org/officeDocument/2006/relationships/image" Target="../media/image624.png"/><Relationship Id="rId1" Type="http://schemas.openxmlformats.org/officeDocument/2006/relationships/slideLayout" Target="../slideLayouts/slideLayout2.xml"/><Relationship Id="rId6" Type="http://schemas.openxmlformats.org/officeDocument/2006/relationships/image" Target="../media/image159.png"/><Relationship Id="rId24" Type="http://schemas.openxmlformats.org/officeDocument/2006/relationships/image" Target="../media/image628.png"/><Relationship Id="rId5" Type="http://schemas.openxmlformats.org/officeDocument/2006/relationships/image" Target="../media/image158.png"/><Relationship Id="rId23" Type="http://schemas.openxmlformats.org/officeDocument/2006/relationships/image" Target="../media/image627.png"/><Relationship Id="rId9" Type="http://schemas.openxmlformats.org/officeDocument/2006/relationships/image" Target="../media/image162.png"/><Relationship Id="rId22" Type="http://schemas.openxmlformats.org/officeDocument/2006/relationships/image" Target="../media/image626.png"/></Relationships>
</file>

<file path=ppt/slides/_rels/slide19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192.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98.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4.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9.xml.rels><?xml version="1.0" encoding="UTF-8" standalone="yes"?>
<Relationships xmlns="http://schemas.openxmlformats.org/package/2006/relationships"><Relationship Id="rId13" Type="http://schemas.openxmlformats.org/officeDocument/2006/relationships/image" Target="../media/image622.png"/><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7.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02.xml.rels><?xml version="1.0" encoding="UTF-8" standalone="yes"?>
<Relationships xmlns="http://schemas.openxmlformats.org/package/2006/relationships"><Relationship Id="rId8" Type="http://schemas.openxmlformats.org/officeDocument/2006/relationships/image" Target="../media/image236.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629.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8.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20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9.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00.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20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1.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20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2.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203.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8.xml.rels><?xml version="1.0" encoding="UTF-8" standalone="yes"?>
<Relationships xmlns="http://schemas.openxmlformats.org/package/2006/relationships"><Relationship Id="rId8" Type="http://schemas.openxmlformats.org/officeDocument/2006/relationships/image" Target="../media/image636.png"/><Relationship Id="rId13" Type="http://schemas.openxmlformats.org/officeDocument/2006/relationships/image" Target="../media/image642.png"/><Relationship Id="rId18" Type="http://schemas.openxmlformats.org/officeDocument/2006/relationships/image" Target="../media/image2580.png"/><Relationship Id="rId3" Type="http://schemas.openxmlformats.org/officeDocument/2006/relationships/image" Target="../media/image631.png"/><Relationship Id="rId21" Type="http://schemas.openxmlformats.org/officeDocument/2006/relationships/image" Target="../media/image648.png"/><Relationship Id="rId7" Type="http://schemas.openxmlformats.org/officeDocument/2006/relationships/image" Target="../media/image635.png"/><Relationship Id="rId12" Type="http://schemas.openxmlformats.org/officeDocument/2006/relationships/image" Target="../media/image641.png"/><Relationship Id="rId17" Type="http://schemas.openxmlformats.org/officeDocument/2006/relationships/image" Target="../media/image2570.png"/><Relationship Id="rId2" Type="http://schemas.openxmlformats.org/officeDocument/2006/relationships/notesSlide" Target="../notesSlides/notesSlide204.xml"/><Relationship Id="rId16" Type="http://schemas.openxmlformats.org/officeDocument/2006/relationships/image" Target="../media/image645.png"/><Relationship Id="rId20" Type="http://schemas.openxmlformats.org/officeDocument/2006/relationships/image" Target="../media/image647.png"/><Relationship Id="rId1" Type="http://schemas.openxmlformats.org/officeDocument/2006/relationships/slideLayout" Target="../slideLayouts/slideLayout2.xml"/><Relationship Id="rId6" Type="http://schemas.openxmlformats.org/officeDocument/2006/relationships/image" Target="../media/image634.png"/><Relationship Id="rId11" Type="http://schemas.openxmlformats.org/officeDocument/2006/relationships/image" Target="../media/image639.png"/><Relationship Id="rId5" Type="http://schemas.openxmlformats.org/officeDocument/2006/relationships/image" Target="../media/image633.png"/><Relationship Id="rId15" Type="http://schemas.openxmlformats.org/officeDocument/2006/relationships/image" Target="../media/image644.png"/><Relationship Id="rId23" Type="http://schemas.openxmlformats.org/officeDocument/2006/relationships/image" Target="../media/image651.png"/><Relationship Id="rId10" Type="http://schemas.openxmlformats.org/officeDocument/2006/relationships/image" Target="../media/image638.png"/><Relationship Id="rId19" Type="http://schemas.openxmlformats.org/officeDocument/2006/relationships/image" Target="../media/image646.png"/><Relationship Id="rId4" Type="http://schemas.openxmlformats.org/officeDocument/2006/relationships/image" Target="../media/image632.png"/><Relationship Id="rId9" Type="http://schemas.openxmlformats.org/officeDocument/2006/relationships/image" Target="../media/image637.png"/><Relationship Id="rId14" Type="http://schemas.openxmlformats.org/officeDocument/2006/relationships/image" Target="../media/image643.png"/><Relationship Id="rId22" Type="http://schemas.openxmlformats.org/officeDocument/2006/relationships/image" Target="../media/image649.png"/></Relationships>
</file>

<file path=ppt/slides/_rels/slide209.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5.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26.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15" Type="http://schemas.openxmlformats.org/officeDocument/2006/relationships/image" Target="../media/image622.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27.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5.jpeg"/><Relationship Id="rId7" Type="http://schemas.openxmlformats.org/officeDocument/2006/relationships/image" Target="../media/image161.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158.svg"/><Relationship Id="rId5" Type="http://schemas.openxmlformats.org/officeDocument/2006/relationships/image" Target="../media/image157.png"/><Relationship Id="rId10" Type="http://schemas.openxmlformats.org/officeDocument/2006/relationships/image" Target="../media/image164.svg"/><Relationship Id="rId4" Type="http://schemas.openxmlformats.org/officeDocument/2006/relationships/image" Target="../media/image156.jpeg"/><Relationship Id="rId9" Type="http://schemas.openxmlformats.org/officeDocument/2006/relationships/image" Target="../media/image163.png"/></Relationships>
</file>

<file path=ppt/slides/_rels/slide228.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155.jpeg"/><Relationship Id="rId7" Type="http://schemas.openxmlformats.org/officeDocument/2006/relationships/image" Target="../media/image287.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9.xml.rels><?xml version="1.0" encoding="UTF-8" standalone="yes"?>
<Relationships xmlns="http://schemas.openxmlformats.org/package/2006/relationships"><Relationship Id="rId18" Type="http://schemas.openxmlformats.org/officeDocument/2006/relationships/image" Target="../media/image623.png"/><Relationship Id="rId8" Type="http://schemas.openxmlformats.org/officeDocument/2006/relationships/image" Target="../media/image296.png"/><Relationship Id="rId3" Type="http://schemas.openxmlformats.org/officeDocument/2006/relationships/image" Target="../media/image291.png"/><Relationship Id="rId21" Type="http://schemas.openxmlformats.org/officeDocument/2006/relationships/image" Target="../media/image158.svg"/><Relationship Id="rId25" Type="http://schemas.openxmlformats.org/officeDocument/2006/relationships/image" Target="../media/image164.svg"/><Relationship Id="rId2" Type="http://schemas.openxmlformats.org/officeDocument/2006/relationships/notesSlide" Target="../notesSlides/notesSlide225.xml"/><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294.png"/><Relationship Id="rId24" Type="http://schemas.openxmlformats.org/officeDocument/2006/relationships/image" Target="../media/image163.png"/><Relationship Id="rId5" Type="http://schemas.openxmlformats.org/officeDocument/2006/relationships/image" Target="../media/image293.png"/><Relationship Id="rId23" Type="http://schemas.openxmlformats.org/officeDocument/2006/relationships/image" Target="../media/image162.svg"/><Relationship Id="rId10" Type="http://schemas.openxmlformats.org/officeDocument/2006/relationships/image" Target="../media/image298.png"/><Relationship Id="rId19" Type="http://schemas.openxmlformats.org/officeDocument/2006/relationships/image" Target="../media/image155.jpeg"/><Relationship Id="rId4" Type="http://schemas.openxmlformats.org/officeDocument/2006/relationships/image" Target="../media/image292.png"/><Relationship Id="rId9" Type="http://schemas.openxmlformats.org/officeDocument/2006/relationships/image" Target="../media/image297.png"/><Relationship Id="rId22" Type="http://schemas.openxmlformats.org/officeDocument/2006/relationships/image" Target="../media/image16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162.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161.png"/><Relationship Id="rId17" Type="http://schemas.openxmlformats.org/officeDocument/2006/relationships/image" Target="../media/image304.png"/><Relationship Id="rId2" Type="http://schemas.openxmlformats.org/officeDocument/2006/relationships/notesSlide" Target="../notesSlides/notesSlide226.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158.svg"/><Relationship Id="rId5" Type="http://schemas.openxmlformats.org/officeDocument/2006/relationships/image" Target="../media/image299.png"/><Relationship Id="rId15" Type="http://schemas.openxmlformats.org/officeDocument/2006/relationships/image" Target="../media/image164.svg"/><Relationship Id="rId10" Type="http://schemas.openxmlformats.org/officeDocument/2006/relationships/image" Target="../media/image157.png"/><Relationship Id="rId4" Type="http://schemas.openxmlformats.org/officeDocument/2006/relationships/image" Target="../media/image292.png"/><Relationship Id="rId9" Type="http://schemas.openxmlformats.org/officeDocument/2006/relationships/image" Target="../media/image155.jpeg"/><Relationship Id="rId14" Type="http://schemas.openxmlformats.org/officeDocument/2006/relationships/image" Target="../media/image163.png"/></Relationships>
</file>

<file path=ppt/slides/_rels/slide231.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32.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8.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3.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4.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652.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2.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3.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7.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64.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8.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6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7.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173.sv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4.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keras_deep_lear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30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95.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278.png"/></Relationships>
</file>

<file path=ppt/slides/_rels/slide302.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326.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283.png"/><Relationship Id="rId7" Type="http://schemas.openxmlformats.org/officeDocument/2006/relationships/image" Target="../media/image380.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284.svg"/></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323.xml"/><Relationship Id="rId1" Type="http://schemas.openxmlformats.org/officeDocument/2006/relationships/slideLayout" Target="../slideLayouts/slideLayout2.xml"/><Relationship Id="rId4" Type="http://schemas.openxmlformats.org/officeDocument/2006/relationships/image" Target="../media/image3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3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335.xml"/><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57.png"/><Relationship Id="rId4" Type="http://schemas.openxmlformats.org/officeDocument/2006/relationships/image" Target="../media/image356.pn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38.xml"/><Relationship Id="rId1" Type="http://schemas.openxmlformats.org/officeDocument/2006/relationships/slideLayout" Target="../slideLayouts/slideLayout2.xml"/><Relationship Id="rId4" Type="http://schemas.openxmlformats.org/officeDocument/2006/relationships/image" Target="../media/image363.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348.xml"/><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352.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35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55.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62.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56.xml"/><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65.xml"/><Relationship Id="rId1" Type="http://schemas.openxmlformats.org/officeDocument/2006/relationships/slideLayout" Target="../slideLayouts/slideLayout2.xml"/><Relationship Id="rId4" Type="http://schemas.openxmlformats.org/officeDocument/2006/relationships/image" Target="../media/image384.png"/></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68.xml"/><Relationship Id="rId1" Type="http://schemas.openxmlformats.org/officeDocument/2006/relationships/slideLayout" Target="../slideLayouts/slideLayout2.xml"/><Relationship Id="rId5" Type="http://schemas.openxmlformats.org/officeDocument/2006/relationships/image" Target="../media/image387.png"/><Relationship Id="rId4" Type="http://schemas.openxmlformats.org/officeDocument/2006/relationships/image" Target="../media/image386.png"/></Relationships>
</file>

<file path=ppt/slides/_rels/slide375.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369.xml"/><Relationship Id="rId1" Type="http://schemas.openxmlformats.org/officeDocument/2006/relationships/slideLayout" Target="../slideLayouts/slideLayout2.xml"/><Relationship Id="rId4" Type="http://schemas.openxmlformats.org/officeDocument/2006/relationships/image" Target="../media/image389.png"/></Relationships>
</file>

<file path=ppt/slides/_rels/slide37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379.xml"/><Relationship Id="rId1" Type="http://schemas.openxmlformats.org/officeDocument/2006/relationships/slideLayout" Target="../slideLayouts/slideLayout2.xml"/><Relationship Id="rId6" Type="http://schemas.openxmlformats.org/officeDocument/2006/relationships/image" Target="../media/image397.png"/><Relationship Id="rId5" Type="http://schemas.openxmlformats.org/officeDocument/2006/relationships/image" Target="../media/image396.png"/><Relationship Id="rId4" Type="http://schemas.openxmlformats.org/officeDocument/2006/relationships/image" Target="../media/image395.png"/></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400.jpeg"/><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8.xml"/><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9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99.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93.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94.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401.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95.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402.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96.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403.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97.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99.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40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00.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40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401.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408.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403.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404.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411.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405.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412.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406.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423.xml"/><Relationship Id="rId1" Type="http://schemas.openxmlformats.org/officeDocument/2006/relationships/slideLayout" Target="../slideLayouts/slideLayout2.xml"/><Relationship Id="rId4" Type="http://schemas.openxmlformats.org/officeDocument/2006/relationships/image" Target="../media/image40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429.xml"/><Relationship Id="rId1" Type="http://schemas.openxmlformats.org/officeDocument/2006/relationships/slideLayout" Target="../slideLayouts/slideLayout2.xml"/><Relationship Id="rId4" Type="http://schemas.openxmlformats.org/officeDocument/2006/relationships/image" Target="../media/image405.png"/></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432.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439.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433.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1.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437.xml"/><Relationship Id="rId1" Type="http://schemas.openxmlformats.org/officeDocument/2006/relationships/slideLayout" Target="../slideLayouts/slideLayout2.xml"/><Relationship Id="rId4" Type="http://schemas.openxmlformats.org/officeDocument/2006/relationships/image" Target="../media/image407.png"/></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10.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9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10.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11.pn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o.coursera.org/learn/machine-learning" TargetMode="External"/><Relationship Id="rId3" Type="http://schemas.openxmlformats.org/officeDocument/2006/relationships/image" Target="../media/image10.jpeg"/><Relationship Id="rId7" Type="http://schemas.openxmlformats.org/officeDocument/2006/relationships/hyperlink" Target="https://hunkim.github.io/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www.yes24.com/SearchCorner/Result?domain=ALL&amp;author_yn=Y&amp;query=&amp;auth_no=235842" TargetMode="External"/><Relationship Id="rId10" Type="http://schemas.openxmlformats.org/officeDocument/2006/relationships/hyperlink" Target="http://www.yes24.com/SearchCorner/Result?domain=ALL&amp;author_yn=Y&amp;query=&amp;auth_no=188565" TargetMode="External"/><Relationship Id="rId4" Type="http://schemas.openxmlformats.org/officeDocument/2006/relationships/hyperlink" Target="http://www.yes24.com/SearchCorner/Result?domain=ALL&amp;author_yn=Y&amp;query=&amp;auth_no=215185" TargetMode="External"/><Relationship Id="rId9" Type="http://schemas.openxmlformats.org/officeDocument/2006/relationships/image" Target="../media/image12.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케라스를 이용한 딥러닝</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56B7D88F-4C5E-4B3C-BA46-C6F6791192A9}"/>
              </a:ext>
            </a:extLst>
          </p:cNvPr>
          <p:cNvCxnSpPr>
            <a:cxnSpLocks/>
          </p:cNvCxnSpPr>
          <p:nvPr/>
        </p:nvCxnSpPr>
        <p:spPr>
          <a:xfrm flipH="1">
            <a:off x="2911096" y="2755741"/>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D268D2AD-BD90-431B-AC61-61FA2EBC6740}"/>
              </a:ext>
            </a:extLst>
          </p:cNvPr>
          <p:cNvSpPr/>
          <p:nvPr/>
        </p:nvSpPr>
        <p:spPr>
          <a:xfrm>
            <a:off x="3360645" y="2617661"/>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A0D8209E-6F8E-4AC2-9356-105D27B7CFA9}"/>
              </a:ext>
            </a:extLst>
          </p:cNvPr>
          <p:cNvCxnSpPr>
            <a:cxnSpLocks/>
          </p:cNvCxnSpPr>
          <p:nvPr/>
        </p:nvCxnSpPr>
        <p:spPr>
          <a:xfrm flipH="1">
            <a:off x="720367" y="2890495"/>
            <a:ext cx="9314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E65962E7-8588-42B7-B332-97D617142FC3}"/>
              </a:ext>
            </a:extLst>
          </p:cNvPr>
          <p:cNvSpPr/>
          <p:nvPr/>
        </p:nvSpPr>
        <p:spPr>
          <a:xfrm>
            <a:off x="1507675" y="2754972"/>
            <a:ext cx="130707" cy="13070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1FEC177-6FCD-434F-A9B6-0DBE18B0372B}"/>
              </a:ext>
            </a:extLst>
          </p:cNvPr>
          <p:cNvSpPr/>
          <p:nvPr/>
        </p:nvSpPr>
        <p:spPr>
          <a:xfrm>
            <a:off x="3293224" y="5659126"/>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8ADCFD6-EA46-49FC-A1D5-2562D1AB3017}"/>
              </a:ext>
            </a:extLst>
          </p:cNvPr>
          <p:cNvCxnSpPr/>
          <p:nvPr/>
        </p:nvCxnSpPr>
        <p:spPr>
          <a:xfrm>
            <a:off x="717082" y="3936733"/>
            <a:ext cx="938463" cy="18715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5C51EE78-FFF6-40CB-B985-2C67D4820A07}"/>
              </a:ext>
            </a:extLst>
          </p:cNvPr>
          <p:cNvSpPr/>
          <p:nvPr/>
        </p:nvSpPr>
        <p:spPr>
          <a:xfrm>
            <a:off x="833969" y="5899758"/>
            <a:ext cx="298383" cy="2983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DDF61C20-1F2C-47C4-AC1D-9EEED0B68C9B}"/>
              </a:ext>
            </a:extLst>
          </p:cNvPr>
          <p:cNvCxnSpPr>
            <a:cxnSpLocks/>
          </p:cNvCxnSpPr>
          <p:nvPr/>
        </p:nvCxnSpPr>
        <p:spPr>
          <a:xfrm flipH="1">
            <a:off x="3761074" y="3975234"/>
            <a:ext cx="1375341" cy="19245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C97CA1E8-4EFB-4EBD-90F0-2F4FB3C8A5E4}"/>
              </a:ext>
            </a:extLst>
          </p:cNvPr>
          <p:cNvSpPr txBox="1"/>
          <p:nvPr/>
        </p:nvSpPr>
        <p:spPr>
          <a:xfrm>
            <a:off x="1290320" y="1178560"/>
            <a:ext cx="31184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AI - </a:t>
            </a:r>
            <a:r>
              <a:rPr lang="ko-KR" altLang="en-US" sz="2400">
                <a:solidFill>
                  <a:schemeClr val="tx1"/>
                </a:solidFill>
                <a:latin typeface="고도 M" panose="02000503000000020004" pitchFamily="2" charset="-127"/>
                <a:ea typeface="고도 M" panose="02000503000000020004" pitchFamily="2" charset="-127"/>
              </a:rPr>
              <a:t>머신러닝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딥러닝</a:t>
            </a:r>
          </a:p>
        </p:txBody>
      </p:sp>
      <p:sp>
        <p:nvSpPr>
          <p:cNvPr id="8" name="TextBox 7">
            <a:extLst>
              <a:ext uri="{FF2B5EF4-FFF2-40B4-BE49-F238E27FC236}">
                <a16:creationId xmlns:a16="http://schemas.microsoft.com/office/drawing/2014/main" id="{54DF0C22-10A3-4D60-BC1A-A4977F00CC9A}"/>
              </a:ext>
            </a:extLst>
          </p:cNvPr>
          <p:cNvSpPr txBox="1"/>
          <p:nvPr/>
        </p:nvSpPr>
        <p:spPr>
          <a:xfrm>
            <a:off x="1290320" y="1793240"/>
            <a:ext cx="2704587"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p>
        </p:txBody>
      </p:sp>
      <p:cxnSp>
        <p:nvCxnSpPr>
          <p:cNvPr id="5" name="직선 화살표 연결선 4">
            <a:extLst>
              <a:ext uri="{FF2B5EF4-FFF2-40B4-BE49-F238E27FC236}">
                <a16:creationId xmlns:a16="http://schemas.microsoft.com/office/drawing/2014/main" id="{F0877BE5-AEEF-4025-B851-E75F6054CC34}"/>
              </a:ext>
            </a:extLst>
          </p:cNvPr>
          <p:cNvCxnSpPr/>
          <p:nvPr/>
        </p:nvCxnSpPr>
        <p:spPr>
          <a:xfrm flipV="1">
            <a:off x="5586413" y="1178560"/>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132C9DE3-BDEA-454C-8320-5F056215AE24}"/>
              </a:ext>
            </a:extLst>
          </p:cNvPr>
          <p:cNvCxnSpPr>
            <a:cxnSpLocks/>
          </p:cNvCxnSpPr>
          <p:nvPr/>
        </p:nvCxnSpPr>
        <p:spPr>
          <a:xfrm>
            <a:off x="5486400" y="2773680"/>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BB1C89-F53E-4026-8249-8957AEDD4352}"/>
              </a:ext>
            </a:extLst>
          </p:cNvPr>
          <p:cNvSpPr txBox="1"/>
          <p:nvPr/>
        </p:nvSpPr>
        <p:spPr>
          <a:xfrm>
            <a:off x="6944360" y="289052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37981E84-01CC-474B-A789-BDCCCED2701D}"/>
              </a:ext>
            </a:extLst>
          </p:cNvPr>
          <p:cNvSpPr txBox="1"/>
          <p:nvPr/>
        </p:nvSpPr>
        <p:spPr>
          <a:xfrm>
            <a:off x="5133418" y="1168062"/>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타원 11">
            <a:extLst>
              <a:ext uri="{FF2B5EF4-FFF2-40B4-BE49-F238E27FC236}">
                <a16:creationId xmlns:a16="http://schemas.microsoft.com/office/drawing/2014/main" id="{150DEC76-DA46-450F-A48A-D29DE78A5EDC}"/>
              </a:ext>
            </a:extLst>
          </p:cNvPr>
          <p:cNvSpPr/>
          <p:nvPr/>
        </p:nvSpPr>
        <p:spPr>
          <a:xfrm>
            <a:off x="6126480" y="16376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3E24153-E240-41D5-9B89-6B399A01A488}"/>
              </a:ext>
            </a:extLst>
          </p:cNvPr>
          <p:cNvSpPr/>
          <p:nvPr/>
        </p:nvSpPr>
        <p:spPr>
          <a:xfrm>
            <a:off x="6278880" y="17900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478C2C99-519E-4ACF-A491-FE49215AE883}"/>
              </a:ext>
            </a:extLst>
          </p:cNvPr>
          <p:cNvSpPr/>
          <p:nvPr/>
        </p:nvSpPr>
        <p:spPr>
          <a:xfrm>
            <a:off x="6431280" y="19424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3D61DAE1-0A8B-43BE-AF1D-0EE14F43898C}"/>
              </a:ext>
            </a:extLst>
          </p:cNvPr>
          <p:cNvSpPr/>
          <p:nvPr/>
        </p:nvSpPr>
        <p:spPr>
          <a:xfrm>
            <a:off x="6583680" y="20948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392B447-2C1E-4EC1-9BD2-D62FD91C488C}"/>
              </a:ext>
            </a:extLst>
          </p:cNvPr>
          <p:cNvSpPr/>
          <p:nvPr/>
        </p:nvSpPr>
        <p:spPr>
          <a:xfrm>
            <a:off x="6736080" y="2247254"/>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9335ADF5-9B04-42DD-9D56-5DAF0D5376D0}"/>
              </a:ext>
            </a:extLst>
          </p:cNvPr>
          <p:cNvSpPr/>
          <p:nvPr/>
        </p:nvSpPr>
        <p:spPr>
          <a:xfrm>
            <a:off x="7166044" y="1580459"/>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8D4979F8-7C82-4587-99A9-08C21A0D5592}"/>
              </a:ext>
            </a:extLst>
          </p:cNvPr>
          <p:cNvSpPr/>
          <p:nvPr/>
        </p:nvSpPr>
        <p:spPr>
          <a:xfrm>
            <a:off x="7318444" y="1732859"/>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1AF7EFB8-437F-47BD-9AF5-435B5CC54866}"/>
              </a:ext>
            </a:extLst>
          </p:cNvPr>
          <p:cNvSpPr/>
          <p:nvPr/>
        </p:nvSpPr>
        <p:spPr>
          <a:xfrm>
            <a:off x="6514146" y="15741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621CBA24-9F82-4933-8A21-F0E24C58B444}"/>
              </a:ext>
            </a:extLst>
          </p:cNvPr>
          <p:cNvSpPr/>
          <p:nvPr/>
        </p:nvSpPr>
        <p:spPr>
          <a:xfrm>
            <a:off x="6666546" y="17265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7882CFDE-46C5-4B3A-A818-081A9365B2D5}"/>
              </a:ext>
            </a:extLst>
          </p:cNvPr>
          <p:cNvSpPr/>
          <p:nvPr/>
        </p:nvSpPr>
        <p:spPr>
          <a:xfrm>
            <a:off x="6818946" y="1878985"/>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C83AD2D8-369A-45F6-8E5D-5AD2A1048D03}"/>
              </a:ext>
            </a:extLst>
          </p:cNvPr>
          <p:cNvSpPr/>
          <p:nvPr/>
        </p:nvSpPr>
        <p:spPr>
          <a:xfrm>
            <a:off x="7248910" y="1212190"/>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844928E3-B8B9-4650-AB2E-FEBDBB95FDCC}"/>
              </a:ext>
            </a:extLst>
          </p:cNvPr>
          <p:cNvSpPr/>
          <p:nvPr/>
        </p:nvSpPr>
        <p:spPr>
          <a:xfrm>
            <a:off x="7401310" y="1364590"/>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9CAA9BF2-663B-43D3-A05E-2FEA052C1ED6}"/>
              </a:ext>
            </a:extLst>
          </p:cNvPr>
          <p:cNvSpPr/>
          <p:nvPr/>
        </p:nvSpPr>
        <p:spPr>
          <a:xfrm>
            <a:off x="5827890" y="228792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7EF74414-ACFE-48A8-ABEB-1E05A91E00EE}"/>
              </a:ext>
            </a:extLst>
          </p:cNvPr>
          <p:cNvSpPr/>
          <p:nvPr/>
        </p:nvSpPr>
        <p:spPr>
          <a:xfrm>
            <a:off x="5980290" y="244032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AB22C2DB-59C3-4A24-BD6C-4920F8872FD3}"/>
              </a:ext>
            </a:extLst>
          </p:cNvPr>
          <p:cNvSpPr/>
          <p:nvPr/>
        </p:nvSpPr>
        <p:spPr>
          <a:xfrm>
            <a:off x="5910756" y="1919653"/>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0E59CCB8-11E9-4EEB-B053-0DFADF359441}"/>
              </a:ext>
            </a:extLst>
          </p:cNvPr>
          <p:cNvSpPr/>
          <p:nvPr/>
        </p:nvSpPr>
        <p:spPr>
          <a:xfrm>
            <a:off x="6063156" y="2072053"/>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A0B16D1A-E6A8-4E41-8A25-2134DF55F591}"/>
              </a:ext>
            </a:extLst>
          </p:cNvPr>
          <p:cNvSpPr/>
          <p:nvPr/>
        </p:nvSpPr>
        <p:spPr>
          <a:xfrm>
            <a:off x="7735076" y="1574426"/>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A14BBFB-FBBF-4FB6-8927-BDD4CF5456FC}"/>
              </a:ext>
            </a:extLst>
          </p:cNvPr>
          <p:cNvSpPr/>
          <p:nvPr/>
        </p:nvSpPr>
        <p:spPr>
          <a:xfrm>
            <a:off x="7887476" y="1726826"/>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5765B225-0818-4D95-AD2A-694BCC14CED0}"/>
              </a:ext>
            </a:extLst>
          </p:cNvPr>
          <p:cNvSpPr/>
          <p:nvPr/>
        </p:nvSpPr>
        <p:spPr>
          <a:xfrm>
            <a:off x="7817942" y="1206157"/>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4A5E25AD-B658-4910-BBE8-8AD060752853}"/>
              </a:ext>
            </a:extLst>
          </p:cNvPr>
          <p:cNvSpPr/>
          <p:nvPr/>
        </p:nvSpPr>
        <p:spPr>
          <a:xfrm>
            <a:off x="7970342" y="1358557"/>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연결선 14">
            <a:extLst>
              <a:ext uri="{FF2B5EF4-FFF2-40B4-BE49-F238E27FC236}">
                <a16:creationId xmlns:a16="http://schemas.microsoft.com/office/drawing/2014/main" id="{9190BE06-99CA-4F67-BAE0-705202086C46}"/>
              </a:ext>
            </a:extLst>
          </p:cNvPr>
          <p:cNvCxnSpPr/>
          <p:nvPr/>
        </p:nvCxnSpPr>
        <p:spPr>
          <a:xfrm flipV="1">
            <a:off x="5247203" y="1192869"/>
            <a:ext cx="2875280" cy="149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E59AE226-C4AF-4D3C-8644-1820B9924831}"/>
                  </a:ext>
                </a:extLst>
              </p:cNvPr>
              <p:cNvSpPr txBox="1"/>
              <p:nvPr/>
            </p:nvSpPr>
            <p:spPr>
              <a:xfrm>
                <a:off x="5995353" y="3664627"/>
                <a:ext cx="157254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y</m:t>
                      </m:r>
                      <m:r>
                        <a:rPr lang="en-US" altLang="ko-KR" sz="2400" b="0" i="0" smtClean="0">
                          <a:solidFill>
                            <a:schemeClr val="tx1"/>
                          </a:solidFill>
                          <a:latin typeface="Cambria Math" panose="02040503050406030204" pitchFamily="18" charset="0"/>
                          <a:ea typeface="고도 M" panose="02000503000000020004" pitchFamily="2" charset="-127"/>
                        </a:rPr>
                        <m:t>=</m:t>
                      </m:r>
                      <m:r>
                        <m:rPr>
                          <m:sty m:val="p"/>
                        </m:rPr>
                        <a:rPr lang="en-US" altLang="ko-KR" sz="2400" b="0" i="0" smtClean="0">
                          <a:solidFill>
                            <a:schemeClr val="tx1"/>
                          </a:solidFill>
                          <a:latin typeface="Cambria Math" panose="02040503050406030204" pitchFamily="18" charset="0"/>
                          <a:ea typeface="고도 M" panose="02000503000000020004" pitchFamily="2" charset="-127"/>
                        </a:rPr>
                        <m:t>wx</m:t>
                      </m:r>
                      <m:r>
                        <a:rPr lang="en-US" altLang="ko-KR" sz="2400" b="0" i="0" smtClean="0">
                          <a:solidFill>
                            <a:schemeClr val="tx1"/>
                          </a:solidFill>
                          <a:latin typeface="Cambria Math" panose="02040503050406030204" pitchFamily="18" charset="0"/>
                          <a:ea typeface="고도 M" panose="02000503000000020004" pitchFamily="2" charset="-127"/>
                        </a:rPr>
                        <m:t>+</m:t>
                      </m:r>
                      <m:r>
                        <m:rPr>
                          <m:sty m:val="p"/>
                        </m:rPr>
                        <a:rPr lang="en-US" altLang="ko-KR" sz="2400" b="0" i="0" smtClean="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7168" name="TextBox 7167">
                <a:extLst>
                  <a:ext uri="{FF2B5EF4-FFF2-40B4-BE49-F238E27FC236}">
                    <a16:creationId xmlns:a16="http://schemas.microsoft.com/office/drawing/2014/main" id="{E59AE226-C4AF-4D3C-8644-1820B9924831}"/>
                  </a:ext>
                </a:extLst>
              </p:cNvPr>
              <p:cNvSpPr txBox="1">
                <a:spLocks noRot="1" noChangeAspect="1" noMove="1" noResize="1" noEditPoints="1" noAdjustHandles="1" noChangeArrowheads="1" noChangeShapeType="1" noTextEdit="1"/>
              </p:cNvSpPr>
              <p:nvPr/>
            </p:nvSpPr>
            <p:spPr>
              <a:xfrm>
                <a:off x="5995353" y="3664627"/>
                <a:ext cx="1572546" cy="369332"/>
              </a:xfrm>
              <a:prstGeom prst="rect">
                <a:avLst/>
              </a:prstGeom>
              <a:blipFill>
                <a:blip r:embed="rId3"/>
                <a:stretch>
                  <a:fillRect l="-3488" r="-3488" b="-22951"/>
                </a:stretch>
              </a:blipFill>
            </p:spPr>
            <p:txBody>
              <a:bodyPr/>
              <a:lstStyle/>
              <a:p>
                <a:r>
                  <a:rPr lang="ko-KR" altLang="en-US">
                    <a:noFill/>
                  </a:rPr>
                  <a:t> </a:t>
                </a:r>
              </a:p>
            </p:txBody>
          </p:sp>
        </mc:Fallback>
      </mc:AlternateContent>
      <p:cxnSp>
        <p:nvCxnSpPr>
          <p:cNvPr id="38" name="직선 화살표 연결선 37">
            <a:extLst>
              <a:ext uri="{FF2B5EF4-FFF2-40B4-BE49-F238E27FC236}">
                <a16:creationId xmlns:a16="http://schemas.microsoft.com/office/drawing/2014/main" id="{0FE5F328-87E7-42F0-BE43-419D64E45023}"/>
              </a:ext>
            </a:extLst>
          </p:cNvPr>
          <p:cNvCxnSpPr/>
          <p:nvPr/>
        </p:nvCxnSpPr>
        <p:spPr>
          <a:xfrm flipV="1">
            <a:off x="5634233" y="4257040"/>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E2F3D74E-7E11-46DA-ADDF-A1E8B00CA167}"/>
              </a:ext>
            </a:extLst>
          </p:cNvPr>
          <p:cNvCxnSpPr>
            <a:cxnSpLocks/>
          </p:cNvCxnSpPr>
          <p:nvPr/>
        </p:nvCxnSpPr>
        <p:spPr>
          <a:xfrm>
            <a:off x="5534220" y="5852160"/>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BA01197E-CC45-44C1-89A9-6602E442646A}"/>
              </a:ext>
            </a:extLst>
          </p:cNvPr>
          <p:cNvCxnSpPr/>
          <p:nvPr/>
        </p:nvCxnSpPr>
        <p:spPr>
          <a:xfrm flipV="1">
            <a:off x="5133418" y="4359616"/>
            <a:ext cx="2875280" cy="149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4520D3-2D52-4E43-97D3-BAE71BCD82FF}"/>
              </a:ext>
            </a:extLst>
          </p:cNvPr>
          <p:cNvCxnSpPr>
            <a:cxnSpLocks/>
          </p:cNvCxnSpPr>
          <p:nvPr/>
        </p:nvCxnSpPr>
        <p:spPr>
          <a:xfrm flipV="1">
            <a:off x="5271204" y="3467438"/>
            <a:ext cx="1849647" cy="2614637"/>
          </a:xfrm>
          <a:prstGeom prst="line">
            <a:avLst/>
          </a:prstGeom>
          <a:ln w="28575">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9F7FDF43-CE24-47A2-85C5-E512915EB2DB}"/>
              </a:ext>
            </a:extLst>
          </p:cNvPr>
          <p:cNvCxnSpPr>
            <a:cxnSpLocks/>
          </p:cNvCxnSpPr>
          <p:nvPr/>
        </p:nvCxnSpPr>
        <p:spPr>
          <a:xfrm flipV="1">
            <a:off x="5197952" y="4832650"/>
            <a:ext cx="2856987" cy="539248"/>
          </a:xfrm>
          <a:prstGeom prst="line">
            <a:avLst/>
          </a:prstGeom>
          <a:ln w="28575">
            <a:solidFill>
              <a:srgbClr val="3399FF"/>
            </a:solidFill>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86DD5908-4596-4ABC-A5E4-1EF34B842F98}"/>
              </a:ext>
            </a:extLst>
          </p:cNvPr>
          <p:cNvSpPr/>
          <p:nvPr/>
        </p:nvSpPr>
        <p:spPr>
          <a:xfrm>
            <a:off x="6499549" y="5076692"/>
            <a:ext cx="84597" cy="8446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6" name="직선 연결선 7175">
            <a:extLst>
              <a:ext uri="{FF2B5EF4-FFF2-40B4-BE49-F238E27FC236}">
                <a16:creationId xmlns:a16="http://schemas.microsoft.com/office/drawing/2014/main" id="{0955FF84-B4C6-4587-98B0-B12D4D126CF3}"/>
              </a:ext>
            </a:extLst>
          </p:cNvPr>
          <p:cNvCxnSpPr>
            <a:cxnSpLocks/>
          </p:cNvCxnSpPr>
          <p:nvPr/>
        </p:nvCxnSpPr>
        <p:spPr>
          <a:xfrm flipH="1" flipV="1">
            <a:off x="7317251" y="4693702"/>
            <a:ext cx="1193" cy="2745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8837A64E-A481-41BC-BE79-6EE768594737}"/>
              </a:ext>
            </a:extLst>
          </p:cNvPr>
          <p:cNvCxnSpPr>
            <a:cxnSpLocks/>
          </p:cNvCxnSpPr>
          <p:nvPr/>
        </p:nvCxnSpPr>
        <p:spPr>
          <a:xfrm flipV="1">
            <a:off x="5827890" y="5282904"/>
            <a:ext cx="9339" cy="2034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7E8F56-A879-45AC-9016-2794676AB6A6}"/>
                  </a:ext>
                </a:extLst>
              </p:cNvPr>
              <p:cNvSpPr txBox="1"/>
              <p:nvPr/>
            </p:nvSpPr>
            <p:spPr>
              <a:xfrm>
                <a:off x="554673" y="3157822"/>
                <a:ext cx="3705886"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𝑐𝑜𝑠𝑡</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𝑓𝑢𝑛𝑐𝑡𝑖𝑜𝑛</m:t>
                          </m:r>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2</m:t>
                              </m:r>
                            </m:den>
                          </m:f>
                          <m:d>
                            <m:dPr>
                              <m:ctrlPr>
                                <a:rPr lang="en-US" altLang="ko-KR" sz="24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2400" b="0" i="1" smtClean="0">
                                      <a:solidFill>
                                        <a:schemeClr val="tx1"/>
                                      </a:solidFill>
                                      <a:latin typeface="Cambria Math" panose="02040503050406030204" pitchFamily="18" charset="0"/>
                                      <a:ea typeface="고도 M" panose="02000503000000020004" pitchFamily="2" charset="-127"/>
                                    </a:rPr>
                                  </m:ctrlPr>
                                </m:accPr>
                                <m:e>
                                  <m:r>
                                    <a:rPr lang="en-US" altLang="ko-KR" sz="2400" b="0" i="1" smtClean="0">
                                      <a:solidFill>
                                        <a:schemeClr val="tx1"/>
                                      </a:solidFill>
                                      <a:latin typeface="Cambria Math" panose="02040503050406030204" pitchFamily="18" charset="0"/>
                                      <a:ea typeface="고도 M" panose="02000503000000020004" pitchFamily="2" charset="-127"/>
                                    </a:rPr>
                                    <m:t>𝑦</m:t>
                                  </m:r>
                                </m:e>
                              </m:acc>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𝑦</m:t>
                              </m:r>
                            </m:e>
                          </m:d>
                        </m:e>
                        <m:sup>
                          <m:r>
                            <a:rPr lang="en-US" altLang="ko-KR" sz="2400" b="0" i="1"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554673" y="3157822"/>
                <a:ext cx="3705886" cy="691471"/>
              </a:xfrm>
              <a:prstGeom prst="rect">
                <a:avLst/>
              </a:prstGeom>
              <a:blipFill>
                <a:blip r:embed="rId4"/>
                <a:stretch>
                  <a:fillRect/>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1911405" y="428341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1811392" y="587853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2442427" y="587816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1356133" y="461502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2047240" y="473456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21EBBAF3-FD56-4BBD-B455-A2F230EFA153}"/>
              </a:ext>
            </a:extLst>
          </p:cNvPr>
          <p:cNvSpPr/>
          <p:nvPr/>
        </p:nvSpPr>
        <p:spPr>
          <a:xfrm>
            <a:off x="3226852" y="475510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E89A0AFB-A709-4F51-B310-2D6C0746AE73}"/>
              </a:ext>
            </a:extLst>
          </p:cNvPr>
          <p:cNvSpPr/>
          <p:nvPr/>
        </p:nvSpPr>
        <p:spPr>
          <a:xfrm>
            <a:off x="3103106" y="522022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572458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704587"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r>
              <a:rPr lang="ko-KR" altLang="en-US" sz="2400">
                <a:solidFill>
                  <a:schemeClr val="tx1"/>
                </a:solidFill>
                <a:latin typeface="고도 M" panose="02000503000000020004" pitchFamily="2" charset="-127"/>
                <a:ea typeface="고도 M" panose="02000503000000020004" pitchFamily="2" charset="-127"/>
              </a:rPr>
              <a:t> 경사하강법</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7E8F56-A879-45AC-9016-2794676AB6A6}"/>
                  </a:ext>
                </a:extLst>
              </p:cNvPr>
              <p:cNvSpPr txBox="1"/>
              <p:nvPr/>
            </p:nvSpPr>
            <p:spPr>
              <a:xfrm>
                <a:off x="366026" y="2460280"/>
                <a:ext cx="3837461" cy="437587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𝑐𝑜𝑠𝑡</m:t>
                          </m:r>
                          <m:r>
                            <a:rPr lang="en-US" altLang="ko-KR" sz="2400" b="0" i="1" smtClean="0">
                              <a:solidFill>
                                <a:schemeClr val="tx1"/>
                              </a:solidFill>
                              <a:latin typeface="Cambria Math" panose="02040503050406030204" pitchFamily="18" charset="0"/>
                              <a:ea typeface="고도 M" panose="02000503000000020004" pitchFamily="2" charset="-127"/>
                            </a:rPr>
                            <m:t> </m:t>
                          </m:r>
                          <m:r>
                            <a:rPr lang="en-US" altLang="ko-KR" sz="2400" b="0" i="1" smtClean="0">
                              <a:solidFill>
                                <a:schemeClr val="tx1"/>
                              </a:solidFill>
                              <a:latin typeface="Cambria Math" panose="02040503050406030204" pitchFamily="18" charset="0"/>
                              <a:ea typeface="고도 M" panose="02000503000000020004" pitchFamily="2" charset="-127"/>
                            </a:rPr>
                            <m:t>𝑓𝑢𝑛𝑐𝑡𝑖𝑜𝑛</m:t>
                          </m:r>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2</m:t>
                              </m:r>
                            </m:den>
                          </m:f>
                          <m:d>
                            <m:dPr>
                              <m:ctrlPr>
                                <a:rPr lang="en-US" altLang="ko-KR" sz="24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2400" b="0" i="1" smtClean="0">
                                      <a:solidFill>
                                        <a:schemeClr val="tx1"/>
                                      </a:solidFill>
                                      <a:latin typeface="Cambria Math" panose="02040503050406030204" pitchFamily="18" charset="0"/>
                                      <a:ea typeface="고도 M" panose="02000503000000020004" pitchFamily="2" charset="-127"/>
                                    </a:rPr>
                                  </m:ctrlPr>
                                </m:accPr>
                                <m:e>
                                  <m:r>
                                    <a:rPr lang="en-US" altLang="ko-KR" sz="2400" b="0" i="1" smtClean="0">
                                      <a:solidFill>
                                        <a:schemeClr val="tx1"/>
                                      </a:solidFill>
                                      <a:latin typeface="Cambria Math" panose="02040503050406030204" pitchFamily="18" charset="0"/>
                                      <a:ea typeface="고도 M" panose="02000503000000020004" pitchFamily="2" charset="-127"/>
                                    </a:rPr>
                                    <m:t>𝑦</m:t>
                                  </m:r>
                                </m:e>
                              </m:acc>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𝑦</m:t>
                              </m:r>
                            </m:e>
                          </m:d>
                        </m:e>
                        <m:sup>
                          <m:r>
                            <a:rPr lang="en-US" altLang="ko-KR" sz="2400" b="0" i="1" smtClean="0">
                              <a:solidFill>
                                <a:schemeClr val="tx1"/>
                              </a:solidFill>
                              <a:latin typeface="Cambria Math" panose="02040503050406030204" pitchFamily="18" charset="0"/>
                              <a:ea typeface="고도 M" panose="02000503000000020004" pitchFamily="2" charset="-127"/>
                            </a:rPr>
                            <m:t>2</m:t>
                          </m:r>
                        </m:sup>
                      </m:sSup>
                    </m:oMath>
                  </m:oMathPara>
                </a14:m>
                <a:endParaRPr lang="en-US" altLang="ko-KR" sz="2400" b="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m:rPr>
                          <m:sty m:val="p"/>
                        </m:rPr>
                        <a:rPr lang="en-US" altLang="ko-KR" sz="2400">
                          <a:solidFill>
                            <a:schemeClr val="tx1"/>
                          </a:solidFill>
                          <a:latin typeface="Cambria Math" panose="02040503050406030204" pitchFamily="18" charset="0"/>
                          <a:ea typeface="고도 M" panose="02000503000000020004" pitchFamily="2" charset="-127"/>
                        </a:rPr>
                        <m:t>y</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smtClean="0">
                              <a:solidFill>
                                <a:schemeClr val="tx1"/>
                              </a:solidFill>
                              <a:latin typeface="Cambria Math" panose="02040503050406030204" pitchFamily="18" charset="0"/>
                              <a:ea typeface="고도 M" panose="02000503000000020004" pitchFamily="2" charset="-127"/>
                            </a:rPr>
                            <m:t>𝜕</m:t>
                          </m:r>
                        </m:num>
                        <m:den>
                          <m:r>
                            <a:rPr lang="en-US" altLang="ko-KR" sz="240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𝑤</m:t>
                          </m:r>
                        </m:den>
                      </m:f>
                      <m:sSup>
                        <m:sSupPr>
                          <m:ctrlPr>
                            <a:rPr lang="en-US" altLang="ko-KR" sz="2400" i="1">
                              <a:solidFill>
                                <a:schemeClr val="tx1"/>
                              </a:solidFill>
                              <a:latin typeface="Cambria Math" panose="02040503050406030204" pitchFamily="18" charset="0"/>
                              <a:ea typeface="고도 M" panose="02000503000000020004" pitchFamily="2" charset="-127"/>
                            </a:rPr>
                          </m:ctrlPr>
                        </m:sSupPr>
                        <m:e>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i="1">
                                  <a:solidFill>
                                    <a:schemeClr val="tx1"/>
                                  </a:solidFill>
                                  <a:latin typeface="Cambria Math" panose="02040503050406030204" pitchFamily="18" charset="0"/>
                                  <a:ea typeface="고도 M" panose="02000503000000020004" pitchFamily="2" charset="-127"/>
                                </a:rPr>
                                <m:t>2</m:t>
                              </m:r>
                            </m:den>
                          </m:f>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r>
                            <a:rPr lang="en-US" altLang="ko-KR" sz="2400" i="1">
                              <a:solidFill>
                                <a:schemeClr val="tx1"/>
                              </a:solidFill>
                              <a:latin typeface="Cambria Math" panose="02040503050406030204" pitchFamily="18" charset="0"/>
                              <a:ea typeface="고도 M" panose="02000503000000020004" pitchFamily="2" charset="-127"/>
                            </a:rPr>
                            <m:t>2</m:t>
                          </m:r>
                        </m:sup>
                      </m:sSup>
                    </m:oMath>
                  </m:oMathPara>
                </a14:m>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𝑗</m:t>
                          </m:r>
                        </m:num>
                        <m:den>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𝑤</m:t>
                          </m:r>
                        </m:den>
                      </m:f>
                      <m:r>
                        <a:rPr lang="en-US" altLang="ko-KR" sz="2400" b="0" i="1" smtClean="0">
                          <a:solidFill>
                            <a:schemeClr val="tx1"/>
                          </a:solidFill>
                          <a:latin typeface="Cambria Math" panose="02040503050406030204" pitchFamily="18" charset="0"/>
                          <a:ea typeface="고도 M" panose="02000503000000020004" pitchFamily="2" charset="-127"/>
                        </a:rPr>
                        <m:t>=</m:t>
                      </m:r>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𝑗</m:t>
                          </m:r>
                        </m:num>
                        <m:den>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den>
                      </m:f>
                      <m:f>
                        <m:fPr>
                          <m:ctrlPr>
                            <a:rPr lang="en-US" altLang="ko-KR" sz="2400" i="1">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num>
                        <m:den>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𝑤</m:t>
                          </m:r>
                        </m:den>
                      </m:f>
                      <m:r>
                        <a:rPr lang="en-US" altLang="ko-KR" sz="2400" b="0" i="0" smtClean="0">
                          <a:solidFill>
                            <a:schemeClr val="tx1"/>
                          </a:solidFill>
                          <a:latin typeface="Cambria Math" panose="02040503050406030204" pitchFamily="18" charset="0"/>
                          <a:ea typeface="고도 M" panose="02000503000000020004" pitchFamily="2" charset="-127"/>
                        </a:rPr>
                        <m:t>=</m:t>
                      </m:r>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r>
                        <a:rPr lang="en-US" altLang="ko-KR" sz="2400" b="0" i="1" smtClean="0">
                          <a:solidFill>
                            <a:schemeClr val="tx1"/>
                          </a:solidFill>
                          <a:latin typeface="Cambria Math" panose="02040503050406030204" pitchFamily="18" charset="0"/>
                          <a:ea typeface="고도 M" panose="02000503000000020004" pitchFamily="2" charset="-127"/>
                        </a:rPr>
                        <m:t>𝑥</m:t>
                      </m:r>
                    </m:oMath>
                  </m:oMathPara>
                </a14:m>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chain rule</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366026" y="2460280"/>
                <a:ext cx="3837461" cy="4375878"/>
              </a:xfrm>
              <a:prstGeom prst="rect">
                <a:avLst/>
              </a:prstGeom>
              <a:blipFill>
                <a:blip r:embed="rId4"/>
                <a:stretch>
                  <a:fillRect l="-4762" b="-3347"/>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6183685" y="139194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6083672" y="298706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6714707" y="298669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5628413" y="172355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6319520" y="184309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89A0AFB-A709-4F51-B310-2D6C0746AE73}"/>
              </a:ext>
            </a:extLst>
          </p:cNvPr>
          <p:cNvSpPr/>
          <p:nvPr/>
        </p:nvSpPr>
        <p:spPr>
          <a:xfrm>
            <a:off x="7375386" y="232875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3B966F1F-CE74-4728-8545-A79A595D5A0A}"/>
              </a:ext>
            </a:extLst>
          </p:cNvPr>
          <p:cNvCxnSpPr/>
          <p:nvPr/>
        </p:nvCxnSpPr>
        <p:spPr>
          <a:xfrm flipH="1">
            <a:off x="7150984" y="1675450"/>
            <a:ext cx="533400" cy="1542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504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704587" cy="230832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mse : </a:t>
            </a:r>
            <a:r>
              <a:rPr lang="ko-KR" altLang="en-US" sz="2400">
                <a:solidFill>
                  <a:schemeClr val="tx1"/>
                </a:solidFill>
                <a:latin typeface="고도 M" panose="02000503000000020004" pitchFamily="2" charset="-127"/>
                <a:ea typeface="고도 M" panose="02000503000000020004" pitchFamily="2" charset="-127"/>
              </a:rPr>
              <a:t>평균제곱오차</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r>
              <a:rPr lang="ko-KR" altLang="en-US" sz="2400">
                <a:solidFill>
                  <a:schemeClr val="tx1"/>
                </a:solidFill>
                <a:latin typeface="고도 M" panose="02000503000000020004" pitchFamily="2" charset="-127"/>
                <a:ea typeface="고도 M" panose="02000503000000020004" pitchFamily="2" charset="-127"/>
              </a:rPr>
              <a:t> 경사하강법</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오차역전파</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lr : </a:t>
            </a:r>
            <a:r>
              <a:rPr lang="ko-KR" altLang="en-US" sz="2400">
                <a:solidFill>
                  <a:schemeClr val="tx1"/>
                </a:solidFill>
                <a:latin typeface="고도 M" panose="02000503000000020004" pitchFamily="2" charset="-127"/>
                <a:ea typeface="고도 M" panose="02000503000000020004" pitchFamily="2" charset="-127"/>
              </a:rPr>
              <a:t>학습률</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7E8F56-A879-45AC-9016-2794676AB6A6}"/>
                  </a:ext>
                </a:extLst>
              </p:cNvPr>
              <p:cNvSpPr txBox="1"/>
              <p:nvPr/>
            </p:nvSpPr>
            <p:spPr>
              <a:xfrm>
                <a:off x="995946" y="3836960"/>
                <a:ext cx="2816092" cy="2585323"/>
              </a:xfrm>
              <a:prstGeom prst="rect">
                <a:avLst/>
              </a:prstGeom>
              <a:noFill/>
            </p:spPr>
            <p:txBody>
              <a:bodyPr wrap="none" lIns="0" tIns="0" rIns="0" bIns="0" rtlCol="0">
                <a:spAutoFit/>
              </a:bodyPr>
              <a:lstStyle/>
              <a:p>
                <a:pPr algn="l"/>
                <a:endParaRPr lang="en-US" altLang="ko-KR" sz="2400" i="1">
                  <a:solidFill>
                    <a:schemeClr val="tx1"/>
                  </a:solidFill>
                  <a:latin typeface="Cambria Math" panose="02040503050406030204" pitchFamily="18" charset="0"/>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고도 M" panose="02000503000000020004" pitchFamily="2" charset="-127"/>
                        </a:rPr>
                        <m:t>𝑤</m:t>
                      </m:r>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𝑤</m:t>
                      </m:r>
                      <m:r>
                        <a:rPr lang="en-US" altLang="ko-KR" sz="2400" b="0" i="1" smtClean="0">
                          <a:solidFill>
                            <a:schemeClr val="tx1"/>
                          </a:solidFill>
                          <a:latin typeface="Cambria Math" panose="02040503050406030204" pitchFamily="18" charset="0"/>
                          <a:ea typeface="고도 M" panose="02000503000000020004" pitchFamily="2" charset="-127"/>
                        </a:rPr>
                        <m:t>+</m:t>
                      </m:r>
                      <m:r>
                        <a:rPr lang="ko-KR" altLang="en-US" sz="2400" b="0" i="1" smtClean="0">
                          <a:solidFill>
                            <a:schemeClr val="tx1"/>
                          </a:solidFill>
                          <a:latin typeface="Cambria Math" panose="02040503050406030204" pitchFamily="18" charset="0"/>
                          <a:ea typeface="고도 M" panose="02000503000000020004" pitchFamily="2" charset="-127"/>
                        </a:rPr>
                        <m:t>𝛼</m:t>
                      </m:r>
                      <m:d>
                        <m:dPr>
                          <m:ctrlPr>
                            <a:rPr lang="en-US" altLang="ko-KR" sz="2400" i="1">
                              <a:solidFill>
                                <a:schemeClr val="tx1"/>
                              </a:solidFill>
                              <a:latin typeface="Cambria Math" panose="02040503050406030204" pitchFamily="18" charset="0"/>
                              <a:ea typeface="고도 M" panose="02000503000000020004" pitchFamily="2" charset="-127"/>
                            </a:rPr>
                          </m:ctrlPr>
                        </m:dPr>
                        <m:e>
                          <m:r>
                            <a:rPr lang="en-US" altLang="ko-KR" sz="2400" b="0" i="1" smtClean="0">
                              <a:solidFill>
                                <a:schemeClr val="tx1"/>
                              </a:solidFill>
                              <a:latin typeface="Cambria Math" panose="02040503050406030204" pitchFamily="18" charset="0"/>
                              <a:ea typeface="고도 M" panose="02000503000000020004" pitchFamily="2" charset="-127"/>
                            </a:rPr>
                            <m:t>𝑦</m:t>
                          </m:r>
                          <m:r>
                            <a:rPr lang="en-US" altLang="ko-KR" sz="2400" b="0" i="1" smtClean="0">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e>
                      </m:d>
                      <m:r>
                        <a:rPr lang="en-US" altLang="ko-KR" sz="2400" i="1">
                          <a:solidFill>
                            <a:schemeClr val="tx1"/>
                          </a:solidFill>
                          <a:latin typeface="Cambria Math" panose="02040503050406030204" pitchFamily="18" charset="0"/>
                          <a:ea typeface="고도 M" panose="02000503000000020004" pitchFamily="2" charset="-127"/>
                        </a:rPr>
                        <m:t>𝑥</m:t>
                      </m:r>
                    </m:oMath>
                  </m:oMathPara>
                </a14:m>
                <a:endParaRPr lang="en-US" altLang="ko-KR" sz="24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ea typeface="고도 M" panose="02000503000000020004" pitchFamily="2" charset="-127"/>
                        </a:rPr>
                        <m:t>𝑏</m:t>
                      </m:r>
                      <m:r>
                        <a:rPr lang="en-US" altLang="ko-KR" sz="2400" i="1">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𝑏</m:t>
                      </m:r>
                      <m:r>
                        <a:rPr lang="en-US" altLang="ko-KR" sz="2400" i="1">
                          <a:solidFill>
                            <a:schemeClr val="tx1"/>
                          </a:solidFill>
                          <a:latin typeface="Cambria Math" panose="02040503050406030204" pitchFamily="18" charset="0"/>
                          <a:ea typeface="고도 M" panose="02000503000000020004" pitchFamily="2" charset="-127"/>
                        </a:rPr>
                        <m:t>+</m:t>
                      </m:r>
                      <m:r>
                        <a:rPr lang="ko-KR" altLang="en-US" sz="2400" i="1">
                          <a:solidFill>
                            <a:schemeClr val="tx1"/>
                          </a:solidFill>
                          <a:latin typeface="Cambria Math" panose="02040503050406030204" pitchFamily="18" charset="0"/>
                          <a:ea typeface="고도 M" panose="02000503000000020004" pitchFamily="2" charset="-127"/>
                        </a:rPr>
                        <m:t>𝛼</m:t>
                      </m:r>
                      <m:d>
                        <m:dPr>
                          <m:ctrlPr>
                            <a:rPr lang="en-US" altLang="ko-KR" sz="2400" i="1">
                              <a:solidFill>
                                <a:schemeClr val="tx1"/>
                              </a:solidFill>
                              <a:latin typeface="Cambria Math" panose="02040503050406030204" pitchFamily="18" charset="0"/>
                              <a:ea typeface="고도 M" panose="02000503000000020004" pitchFamily="2" charset="-127"/>
                            </a:rPr>
                          </m:ctrlPr>
                        </m:dPr>
                        <m:e>
                          <m:r>
                            <a:rPr lang="en-US" altLang="ko-KR" sz="2400" i="1">
                              <a:solidFill>
                                <a:schemeClr val="tx1"/>
                              </a:solidFill>
                              <a:latin typeface="Cambria Math" panose="02040503050406030204" pitchFamily="18" charset="0"/>
                              <a:ea typeface="고도 M" panose="02000503000000020004" pitchFamily="2" charset="-127"/>
                            </a:rPr>
                            <m:t>𝑦</m:t>
                          </m:r>
                          <m:r>
                            <a:rPr lang="en-US" altLang="ko-KR" sz="2400" i="1">
                              <a:solidFill>
                                <a:schemeClr val="tx1"/>
                              </a:solidFill>
                              <a:latin typeface="Cambria Math" panose="02040503050406030204" pitchFamily="18" charset="0"/>
                              <a:ea typeface="고도 M" panose="02000503000000020004" pitchFamily="2" charset="-127"/>
                            </a:rPr>
                            <m:t>−</m:t>
                          </m:r>
                          <m:acc>
                            <m:accPr>
                              <m:chr m:val="̂"/>
                              <m:ctrlPr>
                                <a:rPr lang="en-US" altLang="ko-KR"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e>
                      </m:d>
                    </m:oMath>
                  </m:oMathPara>
                </a14:m>
                <a:endParaRPr lang="en-US" altLang="ko-KR" sz="2400">
                  <a:solidFill>
                    <a:schemeClr val="tx1"/>
                  </a:solidFill>
                  <a:latin typeface="고도 M" panose="02000503000000020004" pitchFamily="2" charset="-127"/>
                  <a:ea typeface="고도 M" panose="02000503000000020004" pitchFamily="2" charset="-127"/>
                </a:endParaRPr>
              </a:p>
              <a:p>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chain rule</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4" name="TextBox 53">
                <a:extLst>
                  <a:ext uri="{FF2B5EF4-FFF2-40B4-BE49-F238E27FC236}">
                    <a16:creationId xmlns:a16="http://schemas.microsoft.com/office/drawing/2014/main" id="{4F7E8F56-A879-45AC-9016-2794676AB6A6}"/>
                  </a:ext>
                </a:extLst>
              </p:cNvPr>
              <p:cNvSpPr txBox="1">
                <a:spLocks noRot="1" noChangeAspect="1" noMove="1" noResize="1" noEditPoints="1" noAdjustHandles="1" noChangeArrowheads="1" noChangeShapeType="1" noTextEdit="1"/>
              </p:cNvSpPr>
              <p:nvPr/>
            </p:nvSpPr>
            <p:spPr>
              <a:xfrm>
                <a:off x="995946" y="3836960"/>
                <a:ext cx="2816092" cy="2585323"/>
              </a:xfrm>
              <a:prstGeom prst="rect">
                <a:avLst/>
              </a:prstGeom>
              <a:blipFill>
                <a:blip r:embed="rId4"/>
                <a:stretch>
                  <a:fillRect l="-6494" r="-3247" b="-6118"/>
                </a:stretch>
              </a:blipFill>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667EAFAC-6255-401D-8656-D809DE741242}"/>
              </a:ext>
            </a:extLst>
          </p:cNvPr>
          <p:cNvCxnSpPr/>
          <p:nvPr/>
        </p:nvCxnSpPr>
        <p:spPr>
          <a:xfrm flipV="1">
            <a:off x="6183685" y="1391946"/>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E4145FD-C29A-426A-949F-EECCA58AB163}"/>
              </a:ext>
            </a:extLst>
          </p:cNvPr>
          <p:cNvCxnSpPr>
            <a:cxnSpLocks/>
          </p:cNvCxnSpPr>
          <p:nvPr/>
        </p:nvCxnSpPr>
        <p:spPr>
          <a:xfrm>
            <a:off x="6083672" y="2987066"/>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A4AC5-8AAD-4242-B774-69D46F3F04B6}"/>
              </a:ext>
            </a:extLst>
          </p:cNvPr>
          <p:cNvSpPr txBox="1"/>
          <p:nvPr/>
        </p:nvSpPr>
        <p:spPr>
          <a:xfrm>
            <a:off x="6714707" y="2986690"/>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59AE9CF5-5F1B-4206-9B71-0B106A729059}"/>
              </a:ext>
            </a:extLst>
          </p:cNvPr>
          <p:cNvSpPr txBox="1"/>
          <p:nvPr/>
        </p:nvSpPr>
        <p:spPr>
          <a:xfrm>
            <a:off x="5628413" y="1723557"/>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180" name="자유형: 도형 7179">
            <a:extLst>
              <a:ext uri="{FF2B5EF4-FFF2-40B4-BE49-F238E27FC236}">
                <a16:creationId xmlns:a16="http://schemas.microsoft.com/office/drawing/2014/main" id="{15DE54F0-11A4-4221-BC06-76AC45CF8A73}"/>
              </a:ext>
            </a:extLst>
          </p:cNvPr>
          <p:cNvSpPr/>
          <p:nvPr/>
        </p:nvSpPr>
        <p:spPr>
          <a:xfrm>
            <a:off x="6319520" y="1843090"/>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89A0AFB-A709-4F51-B310-2D6C0746AE73}"/>
              </a:ext>
            </a:extLst>
          </p:cNvPr>
          <p:cNvSpPr/>
          <p:nvPr/>
        </p:nvSpPr>
        <p:spPr>
          <a:xfrm>
            <a:off x="7375386" y="2328754"/>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3B966F1F-CE74-4728-8545-A79A595D5A0A}"/>
              </a:ext>
            </a:extLst>
          </p:cNvPr>
          <p:cNvCxnSpPr/>
          <p:nvPr/>
        </p:nvCxnSpPr>
        <p:spPr>
          <a:xfrm flipH="1">
            <a:off x="7150984" y="1675450"/>
            <a:ext cx="533400" cy="1542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타원 1">
            <a:extLst>
              <a:ext uri="{FF2B5EF4-FFF2-40B4-BE49-F238E27FC236}">
                <a16:creationId xmlns:a16="http://schemas.microsoft.com/office/drawing/2014/main" id="{9CA9F009-8760-430B-8A98-C97DDF9293CA}"/>
              </a:ext>
            </a:extLst>
          </p:cNvPr>
          <p:cNvSpPr/>
          <p:nvPr/>
        </p:nvSpPr>
        <p:spPr>
          <a:xfrm>
            <a:off x="7246461" y="2221187"/>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직선 연결선 13">
            <a:extLst>
              <a:ext uri="{FF2B5EF4-FFF2-40B4-BE49-F238E27FC236}">
                <a16:creationId xmlns:a16="http://schemas.microsoft.com/office/drawing/2014/main" id="{18FBA3E4-FA4C-48F7-B3A9-8B76740F9646}"/>
              </a:ext>
            </a:extLst>
          </p:cNvPr>
          <p:cNvCxnSpPr>
            <a:cxnSpLocks/>
          </p:cNvCxnSpPr>
          <p:nvPr/>
        </p:nvCxnSpPr>
        <p:spPr>
          <a:xfrm flipH="1">
            <a:off x="6440352" y="2727610"/>
            <a:ext cx="1470153" cy="42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6CD08B27-9E1B-4539-A3A1-055A48CD8486}"/>
              </a:ext>
            </a:extLst>
          </p:cNvPr>
          <p:cNvSpPr/>
          <p:nvPr/>
        </p:nvSpPr>
        <p:spPr>
          <a:xfrm>
            <a:off x="6969190" y="2781995"/>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F69C10F1-9E66-4FC6-846C-DA1C9677F1D8}"/>
              </a:ext>
            </a:extLst>
          </p:cNvPr>
          <p:cNvCxnSpPr/>
          <p:nvPr/>
        </p:nvCxnSpPr>
        <p:spPr>
          <a:xfrm flipV="1">
            <a:off x="6183685" y="3675325"/>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E2903E2-9240-4AC8-AEBA-525E1A55F183}"/>
              </a:ext>
            </a:extLst>
          </p:cNvPr>
          <p:cNvCxnSpPr>
            <a:cxnSpLocks/>
          </p:cNvCxnSpPr>
          <p:nvPr/>
        </p:nvCxnSpPr>
        <p:spPr>
          <a:xfrm>
            <a:off x="6083672" y="5270445"/>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676AE0C-A3D2-4CA4-A652-1A550E4E9A15}"/>
              </a:ext>
            </a:extLst>
          </p:cNvPr>
          <p:cNvSpPr txBox="1"/>
          <p:nvPr/>
        </p:nvSpPr>
        <p:spPr>
          <a:xfrm>
            <a:off x="6714707" y="5270069"/>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A92D7A95-4A21-4115-A9AB-D18CF4372817}"/>
              </a:ext>
            </a:extLst>
          </p:cNvPr>
          <p:cNvSpPr txBox="1"/>
          <p:nvPr/>
        </p:nvSpPr>
        <p:spPr>
          <a:xfrm>
            <a:off x="5628413" y="400693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J</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2" name="자유형: 도형 21">
            <a:extLst>
              <a:ext uri="{FF2B5EF4-FFF2-40B4-BE49-F238E27FC236}">
                <a16:creationId xmlns:a16="http://schemas.microsoft.com/office/drawing/2014/main" id="{662F2A17-E7F1-48EA-B67A-D5900EC5D66B}"/>
              </a:ext>
            </a:extLst>
          </p:cNvPr>
          <p:cNvSpPr/>
          <p:nvPr/>
        </p:nvSpPr>
        <p:spPr>
          <a:xfrm>
            <a:off x="6319520" y="4126469"/>
            <a:ext cx="1244600" cy="1143600"/>
          </a:xfrm>
          <a:custGeom>
            <a:avLst/>
            <a:gdLst>
              <a:gd name="connsiteX0" fmla="*/ 0 w 1244600"/>
              <a:gd name="connsiteY0" fmla="*/ 40640 h 1143600"/>
              <a:gd name="connsiteX1" fmla="*/ 254000 w 1244600"/>
              <a:gd name="connsiteY1" fmla="*/ 949960 h 1143600"/>
              <a:gd name="connsiteX2" fmla="*/ 594360 w 1244600"/>
              <a:gd name="connsiteY2" fmla="*/ 1143000 h 1143600"/>
              <a:gd name="connsiteX3" fmla="*/ 955040 w 1244600"/>
              <a:gd name="connsiteY3" fmla="*/ 924560 h 1143600"/>
              <a:gd name="connsiteX4" fmla="*/ 1244600 w 1244600"/>
              <a:gd name="connsiteY4" fmla="*/ 0 h 114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143600">
                <a:moveTo>
                  <a:pt x="0" y="40640"/>
                </a:moveTo>
                <a:cubicBezTo>
                  <a:pt x="77470" y="403436"/>
                  <a:pt x="154940" y="766233"/>
                  <a:pt x="254000" y="949960"/>
                </a:cubicBezTo>
                <a:cubicBezTo>
                  <a:pt x="353060" y="1133687"/>
                  <a:pt x="477520" y="1147233"/>
                  <a:pt x="594360" y="1143000"/>
                </a:cubicBezTo>
                <a:cubicBezTo>
                  <a:pt x="711200" y="1138767"/>
                  <a:pt x="846667" y="1115060"/>
                  <a:pt x="955040" y="924560"/>
                </a:cubicBezTo>
                <a:cubicBezTo>
                  <a:pt x="1063413" y="734060"/>
                  <a:pt x="1154006" y="367030"/>
                  <a:pt x="124460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47C67799-188A-45E9-A2D1-77FC20A45169}"/>
              </a:ext>
            </a:extLst>
          </p:cNvPr>
          <p:cNvSpPr/>
          <p:nvPr/>
        </p:nvSpPr>
        <p:spPr>
          <a:xfrm>
            <a:off x="7375386" y="4612133"/>
            <a:ext cx="84597" cy="84463"/>
          </a:xfrm>
          <a:prstGeom prst="ellipse">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4" name="직선 연결선 23">
            <a:extLst>
              <a:ext uri="{FF2B5EF4-FFF2-40B4-BE49-F238E27FC236}">
                <a16:creationId xmlns:a16="http://schemas.microsoft.com/office/drawing/2014/main" id="{B39672A5-299D-4AF8-B6CB-40BBF2FA01F9}"/>
              </a:ext>
            </a:extLst>
          </p:cNvPr>
          <p:cNvCxnSpPr>
            <a:cxnSpLocks/>
            <a:endCxn id="20" idx="1"/>
          </p:cNvCxnSpPr>
          <p:nvPr/>
        </p:nvCxnSpPr>
        <p:spPr>
          <a:xfrm>
            <a:off x="6183685" y="3836960"/>
            <a:ext cx="531022" cy="1663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00A08475-B3C9-4C56-921E-75AB9F2FD739}"/>
              </a:ext>
            </a:extLst>
          </p:cNvPr>
          <p:cNvCxnSpPr>
            <a:cxnSpLocks/>
          </p:cNvCxnSpPr>
          <p:nvPr/>
        </p:nvCxnSpPr>
        <p:spPr>
          <a:xfrm flipH="1">
            <a:off x="6440352" y="5010989"/>
            <a:ext cx="1470153" cy="42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FCF20B67-84F2-4896-B1F8-8C91EA6EF5C1}"/>
              </a:ext>
            </a:extLst>
          </p:cNvPr>
          <p:cNvSpPr/>
          <p:nvPr/>
        </p:nvSpPr>
        <p:spPr>
          <a:xfrm>
            <a:off x="7253511" y="4518289"/>
            <a:ext cx="192218" cy="192218"/>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964074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6" name="직선 연결선 5">
            <a:extLst>
              <a:ext uri="{FF2B5EF4-FFF2-40B4-BE49-F238E27FC236}">
                <a16:creationId xmlns:a16="http://schemas.microsoft.com/office/drawing/2014/main" id="{BAED6F0B-9981-4F83-8E17-F449E70CC378}"/>
              </a:ext>
            </a:extLst>
          </p:cNvPr>
          <p:cNvCxnSpPr>
            <a:endCxn id="35" idx="3"/>
          </p:cNvCxnSpPr>
          <p:nvPr/>
        </p:nvCxnSpPr>
        <p:spPr>
          <a:xfrm flipV="1">
            <a:off x="5857240" y="2226066"/>
            <a:ext cx="1937348" cy="6746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E675485-5670-4C31-AE79-F8EF04C542F8}"/>
              </a:ext>
            </a:extLst>
          </p:cNvPr>
          <p:cNvCxnSpPr/>
          <p:nvPr/>
        </p:nvCxnSpPr>
        <p:spPr>
          <a:xfrm>
            <a:off x="5080000" y="2563373"/>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17485" y="2332540"/>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152662" y="274013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152662" y="274013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1014916" y="341910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1014916" y="3419104"/>
                <a:ext cx="2730748" cy="1161728"/>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69082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9" name="직선 연결선 8">
            <a:extLst>
              <a:ext uri="{FF2B5EF4-FFF2-40B4-BE49-F238E27FC236}">
                <a16:creationId xmlns:a16="http://schemas.microsoft.com/office/drawing/2014/main" id="{5E675485-5670-4C31-AE79-F8EF04C542F8}"/>
              </a:ext>
            </a:extLst>
          </p:cNvPr>
          <p:cNvCxnSpPr/>
          <p:nvPr/>
        </p:nvCxnSpPr>
        <p:spPr>
          <a:xfrm>
            <a:off x="5105129" y="2574346"/>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42614" y="2343513"/>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2" name="자유형: 도형 1">
            <a:extLst>
              <a:ext uri="{FF2B5EF4-FFF2-40B4-BE49-F238E27FC236}">
                <a16:creationId xmlns:a16="http://schemas.microsoft.com/office/drawing/2014/main" id="{3BF0154F-36D7-4177-A06C-CEDB4FD960C0}"/>
              </a:ext>
            </a:extLst>
          </p:cNvPr>
          <p:cNvSpPr/>
          <p:nvPr/>
        </p:nvSpPr>
        <p:spPr>
          <a:xfrm>
            <a:off x="5913236" y="2152953"/>
            <a:ext cx="1899907" cy="794916"/>
          </a:xfrm>
          <a:custGeom>
            <a:avLst/>
            <a:gdLst>
              <a:gd name="connsiteX0" fmla="*/ 0 w 2215739"/>
              <a:gd name="connsiteY0" fmla="*/ 894557 h 966921"/>
              <a:gd name="connsiteX1" fmla="*/ 889000 w 2215739"/>
              <a:gd name="connsiteY1" fmla="*/ 889477 h 966921"/>
              <a:gd name="connsiteX2" fmla="*/ 1320800 w 2215739"/>
              <a:gd name="connsiteY2" fmla="*/ 102077 h 966921"/>
              <a:gd name="connsiteX3" fmla="*/ 2138680 w 2215739"/>
              <a:gd name="connsiteY3" fmla="*/ 10637 h 966921"/>
              <a:gd name="connsiteX4" fmla="*/ 2133600 w 2215739"/>
              <a:gd name="connsiteY4" fmla="*/ 5557 h 966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739" h="966921">
                <a:moveTo>
                  <a:pt x="0" y="894557"/>
                </a:moveTo>
                <a:cubicBezTo>
                  <a:pt x="334433" y="958057"/>
                  <a:pt x="668867" y="1021557"/>
                  <a:pt x="889000" y="889477"/>
                </a:cubicBezTo>
                <a:cubicBezTo>
                  <a:pt x="1109133" y="757397"/>
                  <a:pt x="1112520" y="248550"/>
                  <a:pt x="1320800" y="102077"/>
                </a:cubicBezTo>
                <a:cubicBezTo>
                  <a:pt x="1529080" y="-44396"/>
                  <a:pt x="2003214" y="26724"/>
                  <a:pt x="2138680" y="10637"/>
                </a:cubicBezTo>
                <a:cubicBezTo>
                  <a:pt x="2274146" y="-5450"/>
                  <a:pt x="2203873" y="53"/>
                  <a:pt x="2133600" y="5557"/>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879885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p:cxnSp>
        <p:nvCxnSpPr>
          <p:cNvPr id="25" name="직선 화살표 연결선 24">
            <a:extLst>
              <a:ext uri="{FF2B5EF4-FFF2-40B4-BE49-F238E27FC236}">
                <a16:creationId xmlns:a16="http://schemas.microsoft.com/office/drawing/2014/main" id="{DA10C701-05BA-43CE-96A1-26AEF44A398F}"/>
              </a:ext>
            </a:extLst>
          </p:cNvPr>
          <p:cNvCxnSpPr/>
          <p:nvPr/>
        </p:nvCxnSpPr>
        <p:spPr>
          <a:xfrm flipV="1">
            <a:off x="5775766" y="1372591"/>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4408308-981C-4977-940C-F097FB78992E}"/>
              </a:ext>
            </a:extLst>
          </p:cNvPr>
          <p:cNvCxnSpPr>
            <a:cxnSpLocks/>
          </p:cNvCxnSpPr>
          <p:nvPr/>
        </p:nvCxnSpPr>
        <p:spPr>
          <a:xfrm>
            <a:off x="5675753" y="2967711"/>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D92363-B747-4EFB-8D56-9BC578B977FC}"/>
              </a:ext>
            </a:extLst>
          </p:cNvPr>
          <p:cNvSpPr txBox="1"/>
          <p:nvPr/>
        </p:nvSpPr>
        <p:spPr>
          <a:xfrm>
            <a:off x="6306788" y="2967335"/>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30" name="TextBox 29">
            <a:extLst>
              <a:ext uri="{FF2B5EF4-FFF2-40B4-BE49-F238E27FC236}">
                <a16:creationId xmlns:a16="http://schemas.microsoft.com/office/drawing/2014/main" id="{663EF823-1750-4DF5-A710-1741C9E72DBF}"/>
              </a:ext>
            </a:extLst>
          </p:cNvPr>
          <p:cNvSpPr txBox="1"/>
          <p:nvPr/>
        </p:nvSpPr>
        <p:spPr>
          <a:xfrm>
            <a:off x="4976836" y="1359345"/>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3" name="십자형 2">
            <a:extLst>
              <a:ext uri="{FF2B5EF4-FFF2-40B4-BE49-F238E27FC236}">
                <a16:creationId xmlns:a16="http://schemas.microsoft.com/office/drawing/2014/main" id="{008600E1-D316-449B-8321-22DD18C83C5E}"/>
              </a:ext>
            </a:extLst>
          </p:cNvPr>
          <p:cNvSpPr/>
          <p:nvPr/>
        </p:nvSpPr>
        <p:spPr>
          <a:xfrm rot="2700000">
            <a:off x="5962537"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635D7975-C96B-4B5A-A4A9-5F7714CF8035}"/>
              </a:ext>
            </a:extLst>
          </p:cNvPr>
          <p:cNvSpPr/>
          <p:nvPr/>
        </p:nvSpPr>
        <p:spPr>
          <a:xfrm rot="2700000">
            <a:off x="6282577" y="288859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십자형 31">
            <a:extLst>
              <a:ext uri="{FF2B5EF4-FFF2-40B4-BE49-F238E27FC236}">
                <a16:creationId xmlns:a16="http://schemas.microsoft.com/office/drawing/2014/main" id="{F9BC2FB3-A4DA-4B25-8A6B-96698D7A224D}"/>
              </a:ext>
            </a:extLst>
          </p:cNvPr>
          <p:cNvSpPr/>
          <p:nvPr/>
        </p:nvSpPr>
        <p:spPr>
          <a:xfrm rot="2700000">
            <a:off x="6641750" y="2888593"/>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십자형 32">
            <a:extLst>
              <a:ext uri="{FF2B5EF4-FFF2-40B4-BE49-F238E27FC236}">
                <a16:creationId xmlns:a16="http://schemas.microsoft.com/office/drawing/2014/main" id="{37283749-5D41-404F-BE7D-F3FE910D12A4}"/>
              </a:ext>
            </a:extLst>
          </p:cNvPr>
          <p:cNvSpPr/>
          <p:nvPr/>
        </p:nvSpPr>
        <p:spPr>
          <a:xfrm rot="2700000">
            <a:off x="6980957"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십자형 33">
            <a:extLst>
              <a:ext uri="{FF2B5EF4-FFF2-40B4-BE49-F238E27FC236}">
                <a16:creationId xmlns:a16="http://schemas.microsoft.com/office/drawing/2014/main" id="{979A566B-CDD1-419C-BF67-4174A856BE06}"/>
              </a:ext>
            </a:extLst>
          </p:cNvPr>
          <p:cNvSpPr/>
          <p:nvPr/>
        </p:nvSpPr>
        <p:spPr>
          <a:xfrm rot="2700000">
            <a:off x="7300997" y="209164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8299B635-F627-45D1-B10F-DCBFB43F7482}"/>
              </a:ext>
            </a:extLst>
          </p:cNvPr>
          <p:cNvSpPr/>
          <p:nvPr/>
        </p:nvSpPr>
        <p:spPr>
          <a:xfrm rot="2700000">
            <a:off x="7660170" y="2091648"/>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TextBox 35">
            <a:extLst>
              <a:ext uri="{FF2B5EF4-FFF2-40B4-BE49-F238E27FC236}">
                <a16:creationId xmlns:a16="http://schemas.microsoft.com/office/drawing/2014/main" id="{5523C009-E715-44B0-9848-1254B350BFBE}"/>
              </a:ext>
            </a:extLst>
          </p:cNvPr>
          <p:cNvSpPr txBox="1"/>
          <p:nvPr/>
        </p:nvSpPr>
        <p:spPr>
          <a:xfrm>
            <a:off x="5166005" y="2736500"/>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EB80BF86-36E2-43E0-BC0F-49BFE83525B6}"/>
              </a:ext>
            </a:extLst>
          </p:cNvPr>
          <p:cNvSpPr txBox="1"/>
          <p:nvPr/>
        </p:nvSpPr>
        <p:spPr>
          <a:xfrm>
            <a:off x="5186669" y="1939555"/>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6" name="직선 연결선 5">
            <a:extLst>
              <a:ext uri="{FF2B5EF4-FFF2-40B4-BE49-F238E27FC236}">
                <a16:creationId xmlns:a16="http://schemas.microsoft.com/office/drawing/2014/main" id="{BAED6F0B-9981-4F83-8E17-F449E70CC378}"/>
              </a:ext>
            </a:extLst>
          </p:cNvPr>
          <p:cNvCxnSpPr>
            <a:endCxn id="35" idx="3"/>
          </p:cNvCxnSpPr>
          <p:nvPr/>
        </p:nvCxnSpPr>
        <p:spPr>
          <a:xfrm flipV="1">
            <a:off x="5857240" y="2226066"/>
            <a:ext cx="1937348" cy="6746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E675485-5670-4C31-AE79-F8EF04C542F8}"/>
              </a:ext>
            </a:extLst>
          </p:cNvPr>
          <p:cNvCxnSpPr/>
          <p:nvPr/>
        </p:nvCxnSpPr>
        <p:spPr>
          <a:xfrm>
            <a:off x="5080000" y="2563373"/>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FAC824-5F92-412B-88BC-A3A515B1C86F}"/>
              </a:ext>
            </a:extLst>
          </p:cNvPr>
          <p:cNvSpPr txBox="1"/>
          <p:nvPr/>
        </p:nvSpPr>
        <p:spPr>
          <a:xfrm>
            <a:off x="4617485" y="2332540"/>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2" name="직선 화살표 연결선 41">
            <a:extLst>
              <a:ext uri="{FF2B5EF4-FFF2-40B4-BE49-F238E27FC236}">
                <a16:creationId xmlns:a16="http://schemas.microsoft.com/office/drawing/2014/main" id="{3CB89AB5-757C-4A8C-9D20-35FBEDDE8B5F}"/>
              </a:ext>
            </a:extLst>
          </p:cNvPr>
          <p:cNvCxnSpPr/>
          <p:nvPr/>
        </p:nvCxnSpPr>
        <p:spPr>
          <a:xfrm flipV="1">
            <a:off x="5807110" y="3722942"/>
            <a:ext cx="0" cy="17932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821BC1DA-78F9-44DF-BF38-27D1398BC9EE}"/>
              </a:ext>
            </a:extLst>
          </p:cNvPr>
          <p:cNvCxnSpPr>
            <a:cxnSpLocks/>
          </p:cNvCxnSpPr>
          <p:nvPr/>
        </p:nvCxnSpPr>
        <p:spPr>
          <a:xfrm>
            <a:off x="5707097" y="5318062"/>
            <a:ext cx="21835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1462E8C-C995-42EF-931A-7025748E8FFA}"/>
              </a:ext>
            </a:extLst>
          </p:cNvPr>
          <p:cNvSpPr txBox="1"/>
          <p:nvPr/>
        </p:nvSpPr>
        <p:spPr>
          <a:xfrm>
            <a:off x="6338132" y="5317686"/>
            <a:ext cx="1665841"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종양의 크기</a:t>
            </a:r>
          </a:p>
        </p:txBody>
      </p:sp>
      <p:sp>
        <p:nvSpPr>
          <p:cNvPr id="45" name="TextBox 44">
            <a:extLst>
              <a:ext uri="{FF2B5EF4-FFF2-40B4-BE49-F238E27FC236}">
                <a16:creationId xmlns:a16="http://schemas.microsoft.com/office/drawing/2014/main" id="{98B9F9E0-57DB-46B2-A24C-B26D4E2D8EF2}"/>
              </a:ext>
            </a:extLst>
          </p:cNvPr>
          <p:cNvSpPr txBox="1"/>
          <p:nvPr/>
        </p:nvSpPr>
        <p:spPr>
          <a:xfrm>
            <a:off x="5008180" y="3709696"/>
            <a:ext cx="74892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종류</a:t>
            </a:r>
          </a:p>
        </p:txBody>
      </p:sp>
      <p:sp>
        <p:nvSpPr>
          <p:cNvPr id="46" name="십자형 45">
            <a:extLst>
              <a:ext uri="{FF2B5EF4-FFF2-40B4-BE49-F238E27FC236}">
                <a16:creationId xmlns:a16="http://schemas.microsoft.com/office/drawing/2014/main" id="{FE4502E3-91FC-46EB-B0ED-CAA51CF4BF1D}"/>
              </a:ext>
            </a:extLst>
          </p:cNvPr>
          <p:cNvSpPr/>
          <p:nvPr/>
        </p:nvSpPr>
        <p:spPr>
          <a:xfrm rot="2700000">
            <a:off x="5993881"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십자형 46">
            <a:extLst>
              <a:ext uri="{FF2B5EF4-FFF2-40B4-BE49-F238E27FC236}">
                <a16:creationId xmlns:a16="http://schemas.microsoft.com/office/drawing/2014/main" id="{0265AE30-5616-48DE-A6C6-8DA09436DBDC}"/>
              </a:ext>
            </a:extLst>
          </p:cNvPr>
          <p:cNvSpPr/>
          <p:nvPr/>
        </p:nvSpPr>
        <p:spPr>
          <a:xfrm rot="2700000">
            <a:off x="6313921" y="5238945"/>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십자형 47">
            <a:extLst>
              <a:ext uri="{FF2B5EF4-FFF2-40B4-BE49-F238E27FC236}">
                <a16:creationId xmlns:a16="http://schemas.microsoft.com/office/drawing/2014/main" id="{3A5D6D7A-2F7A-4FC0-8C2F-04F7D85DB90D}"/>
              </a:ext>
            </a:extLst>
          </p:cNvPr>
          <p:cNvSpPr/>
          <p:nvPr/>
        </p:nvSpPr>
        <p:spPr>
          <a:xfrm rot="2700000">
            <a:off x="6673094" y="5238944"/>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십자형 48">
            <a:extLst>
              <a:ext uri="{FF2B5EF4-FFF2-40B4-BE49-F238E27FC236}">
                <a16:creationId xmlns:a16="http://schemas.microsoft.com/office/drawing/2014/main" id="{3E970821-4CF2-42B4-B9F6-4F427BD8F397}"/>
              </a:ext>
            </a:extLst>
          </p:cNvPr>
          <p:cNvSpPr/>
          <p:nvPr/>
        </p:nvSpPr>
        <p:spPr>
          <a:xfrm rot="2700000">
            <a:off x="7012301"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십자형 49">
            <a:extLst>
              <a:ext uri="{FF2B5EF4-FFF2-40B4-BE49-F238E27FC236}">
                <a16:creationId xmlns:a16="http://schemas.microsoft.com/office/drawing/2014/main" id="{18E48078-0E67-4A61-A272-56CE481796FA}"/>
              </a:ext>
            </a:extLst>
          </p:cNvPr>
          <p:cNvSpPr/>
          <p:nvPr/>
        </p:nvSpPr>
        <p:spPr>
          <a:xfrm rot="2700000">
            <a:off x="7332341" y="4442000"/>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십자형 50">
            <a:extLst>
              <a:ext uri="{FF2B5EF4-FFF2-40B4-BE49-F238E27FC236}">
                <a16:creationId xmlns:a16="http://schemas.microsoft.com/office/drawing/2014/main" id="{9A5B0677-2A2D-4327-96FF-0A6B82995530}"/>
              </a:ext>
            </a:extLst>
          </p:cNvPr>
          <p:cNvSpPr/>
          <p:nvPr/>
        </p:nvSpPr>
        <p:spPr>
          <a:xfrm rot="2700000">
            <a:off x="769151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55D50725-65D1-464D-B947-89930B00A33B}"/>
              </a:ext>
            </a:extLst>
          </p:cNvPr>
          <p:cNvSpPr txBox="1"/>
          <p:nvPr/>
        </p:nvSpPr>
        <p:spPr>
          <a:xfrm>
            <a:off x="5197349" y="5086851"/>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53" name="TextBox 52">
            <a:extLst>
              <a:ext uri="{FF2B5EF4-FFF2-40B4-BE49-F238E27FC236}">
                <a16:creationId xmlns:a16="http://schemas.microsoft.com/office/drawing/2014/main" id="{4AE2AF3E-AEEE-4F3A-B2D6-422B5F1698CC}"/>
              </a:ext>
            </a:extLst>
          </p:cNvPr>
          <p:cNvSpPr txBox="1"/>
          <p:nvPr/>
        </p:nvSpPr>
        <p:spPr>
          <a:xfrm>
            <a:off x="5218013" y="428990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9" name="직선 연결선 58">
            <a:extLst>
              <a:ext uri="{FF2B5EF4-FFF2-40B4-BE49-F238E27FC236}">
                <a16:creationId xmlns:a16="http://schemas.microsoft.com/office/drawing/2014/main" id="{EBFFECCE-5EF2-4457-9CCB-E89F788AD461}"/>
              </a:ext>
            </a:extLst>
          </p:cNvPr>
          <p:cNvCxnSpPr>
            <a:cxnSpLocks/>
          </p:cNvCxnSpPr>
          <p:nvPr/>
        </p:nvCxnSpPr>
        <p:spPr>
          <a:xfrm flipV="1">
            <a:off x="5888584" y="4576416"/>
            <a:ext cx="2935541" cy="6746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9AB7176-3DDD-4FD3-B644-D204D17B141D}"/>
              </a:ext>
            </a:extLst>
          </p:cNvPr>
          <p:cNvCxnSpPr/>
          <p:nvPr/>
        </p:nvCxnSpPr>
        <p:spPr>
          <a:xfrm>
            <a:off x="5111344" y="4913724"/>
            <a:ext cx="325628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2F12A8-6FE1-434C-9CB3-9EFD2F0D6A87}"/>
              </a:ext>
            </a:extLst>
          </p:cNvPr>
          <p:cNvSpPr txBox="1"/>
          <p:nvPr/>
        </p:nvSpPr>
        <p:spPr>
          <a:xfrm>
            <a:off x="4648829" y="4682891"/>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십자형 62">
            <a:extLst>
              <a:ext uri="{FF2B5EF4-FFF2-40B4-BE49-F238E27FC236}">
                <a16:creationId xmlns:a16="http://schemas.microsoft.com/office/drawing/2014/main" id="{B6BC4D6A-C0CA-45B9-9464-8CD12F353C54}"/>
              </a:ext>
            </a:extLst>
          </p:cNvPr>
          <p:cNvSpPr/>
          <p:nvPr/>
        </p:nvSpPr>
        <p:spPr>
          <a:xfrm rot="2700000">
            <a:off x="8560264" y="4441999"/>
            <a:ext cx="157480" cy="157480"/>
          </a:xfrm>
          <a:prstGeom prst="plus">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8F6CE6E4-A6CC-4790-8B59-BA5B1AD3E8D6}"/>
              </a:ext>
            </a:extLst>
          </p:cNvPr>
          <p:cNvSpPr txBox="1"/>
          <p:nvPr/>
        </p:nvSpPr>
        <p:spPr>
          <a:xfrm>
            <a:off x="870070" y="2059032"/>
            <a:ext cx="1669047"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시그모이드 </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6150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40" name="직선 화살표 연결선 39">
            <a:extLst>
              <a:ext uri="{FF2B5EF4-FFF2-40B4-BE49-F238E27FC236}">
                <a16:creationId xmlns:a16="http://schemas.microsoft.com/office/drawing/2014/main" id="{1E1BC5E2-AAF6-4043-A2BE-744FCD26BDCC}"/>
              </a:ext>
            </a:extLst>
          </p:cNvPr>
          <p:cNvCxnSpPr>
            <a:cxnSpLocks/>
          </p:cNvCxnSpPr>
          <p:nvPr/>
        </p:nvCxnSpPr>
        <p:spPr>
          <a:xfrm flipV="1">
            <a:off x="5397787"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D81ABC8-7736-427F-B1F7-3B8687F5BBF3}"/>
              </a:ext>
            </a:extLst>
          </p:cNvPr>
          <p:cNvCxnSpPr>
            <a:cxnSpLocks/>
          </p:cNvCxnSpPr>
          <p:nvPr/>
        </p:nvCxnSpPr>
        <p:spPr>
          <a:xfrm>
            <a:off x="5397787"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2321159-D7D5-43A4-84E2-DFBD22A252B9}"/>
              </a:ext>
            </a:extLst>
          </p:cNvPr>
          <p:cNvSpPr txBox="1"/>
          <p:nvPr/>
        </p:nvSpPr>
        <p:spPr>
          <a:xfrm>
            <a:off x="5220494"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D5C4FF32-100B-4F8C-9B17-D476CAF8C381}"/>
              </a:ext>
            </a:extLst>
          </p:cNvPr>
          <p:cNvSpPr txBox="1"/>
          <p:nvPr/>
        </p:nvSpPr>
        <p:spPr>
          <a:xfrm>
            <a:off x="6667244"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57" name="자유형: 도형 56">
            <a:extLst>
              <a:ext uri="{FF2B5EF4-FFF2-40B4-BE49-F238E27FC236}">
                <a16:creationId xmlns:a16="http://schemas.microsoft.com/office/drawing/2014/main" id="{3AD6BB9E-78A1-4545-BD29-178C6F827420}"/>
              </a:ext>
            </a:extLst>
          </p:cNvPr>
          <p:cNvSpPr/>
          <p:nvPr/>
        </p:nvSpPr>
        <p:spPr>
          <a:xfrm flipH="1">
            <a:off x="5529994" y="173639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화살표 연결선 57">
            <a:extLst>
              <a:ext uri="{FF2B5EF4-FFF2-40B4-BE49-F238E27FC236}">
                <a16:creationId xmlns:a16="http://schemas.microsoft.com/office/drawing/2014/main" id="{530A3919-1577-4A4F-AE29-115648680F5F}"/>
              </a:ext>
            </a:extLst>
          </p:cNvPr>
          <p:cNvCxnSpPr>
            <a:cxnSpLocks/>
          </p:cNvCxnSpPr>
          <p:nvPr/>
        </p:nvCxnSpPr>
        <p:spPr>
          <a:xfrm flipV="1">
            <a:off x="7528016"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B108DA0-01DB-44D6-83AB-71A724675557}"/>
              </a:ext>
            </a:extLst>
          </p:cNvPr>
          <p:cNvCxnSpPr>
            <a:cxnSpLocks/>
          </p:cNvCxnSpPr>
          <p:nvPr/>
        </p:nvCxnSpPr>
        <p:spPr>
          <a:xfrm>
            <a:off x="7528016"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C1EA4B-D551-4C1A-98C1-2CB7C90D6591}"/>
              </a:ext>
            </a:extLst>
          </p:cNvPr>
          <p:cNvSpPr txBox="1"/>
          <p:nvPr/>
        </p:nvSpPr>
        <p:spPr>
          <a:xfrm>
            <a:off x="7350723"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CDAE2B9F-9C62-4CB1-907A-3386F6146329}"/>
              </a:ext>
            </a:extLst>
          </p:cNvPr>
          <p:cNvSpPr txBox="1"/>
          <p:nvPr/>
        </p:nvSpPr>
        <p:spPr>
          <a:xfrm>
            <a:off x="8931483" y="286149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67" name="자유형: 도형 66">
            <a:extLst>
              <a:ext uri="{FF2B5EF4-FFF2-40B4-BE49-F238E27FC236}">
                <a16:creationId xmlns:a16="http://schemas.microsoft.com/office/drawing/2014/main" id="{EBE4A03E-A379-4EF7-8A45-3733A60000CA}"/>
              </a:ext>
            </a:extLst>
          </p:cNvPr>
          <p:cNvSpPr/>
          <p:nvPr/>
        </p:nvSpPr>
        <p:spPr>
          <a:xfrm>
            <a:off x="6781973" y="173847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BD8E37AF-B550-4C6B-97C3-C1267B306FFA}"/>
                  </a:ext>
                </a:extLst>
              </p:cNvPr>
              <p:cNvSpPr/>
              <p:nvPr/>
            </p:nvSpPr>
            <p:spPr>
              <a:xfrm>
                <a:off x="5586413" y="3820517"/>
                <a:ext cx="358521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 ,</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b="0" i="1" smtClean="0">
                                  <a:solidFill>
                                    <a:schemeClr val="tx1"/>
                                  </a:solidFill>
                                  <a:latin typeface="Cambria Math" panose="02040503050406030204" pitchFamily="18" charset="0"/>
                                </a:rPr>
                                <m:t>=1</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a:rPr lang="en-US" altLang="ko-KR" sz="1800" i="1">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0</m:t>
                              </m:r>
                            </m:e>
                          </m:eqArr>
                        </m:e>
                      </m:d>
                    </m:oMath>
                  </m:oMathPara>
                </a14:m>
                <a:endParaRPr lang="ko-KR" altLang="en-US" sz="1800"/>
              </a:p>
            </p:txBody>
          </p:sp>
        </mc:Choice>
        <mc:Fallback xmlns="">
          <p:sp>
            <p:nvSpPr>
              <p:cNvPr id="68" name="직사각형 67">
                <a:extLst>
                  <a:ext uri="{FF2B5EF4-FFF2-40B4-BE49-F238E27FC236}">
                    <a16:creationId xmlns:a16="http://schemas.microsoft.com/office/drawing/2014/main" id="{BD8E37AF-B550-4C6B-97C3-C1267B306FFA}"/>
                  </a:ext>
                </a:extLst>
              </p:cNvPr>
              <p:cNvSpPr>
                <a:spLocks noRot="1" noChangeAspect="1" noMove="1" noResize="1" noEditPoints="1" noAdjustHandles="1" noChangeArrowheads="1" noChangeShapeType="1" noTextEdit="1"/>
              </p:cNvSpPr>
              <p:nvPr/>
            </p:nvSpPr>
            <p:spPr>
              <a:xfrm>
                <a:off x="5586413" y="3820517"/>
                <a:ext cx="3585212" cy="71019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직사각형 68">
                <a:extLst>
                  <a:ext uri="{FF2B5EF4-FFF2-40B4-BE49-F238E27FC236}">
                    <a16:creationId xmlns:a16="http://schemas.microsoft.com/office/drawing/2014/main" id="{A2D7E254-5E48-41B7-9B6F-A0103B866A3B}"/>
                  </a:ext>
                </a:extLst>
              </p:cNvPr>
              <p:cNvSpPr/>
              <p:nvPr/>
            </p:nvSpPr>
            <p:spPr>
              <a:xfrm>
                <a:off x="4247201" y="4656879"/>
                <a:ext cx="569091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1800">
                          <a:solidFill>
                            <a:schemeClr val="tx1"/>
                          </a:solidFill>
                          <a:latin typeface="Cambria Math" panose="02040503050406030204" pitchFamily="18" charset="0"/>
                          <a:ea typeface="Cambria Math" panose="02040503050406030204" pitchFamily="18" charset="0"/>
                        </a:rPr>
                        <m:t>cost</m:t>
                      </m:r>
                      <m: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 </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ea typeface="Cambria Math" panose="02040503050406030204" pitchFamily="18" charset="0"/>
                        </a:rPr>
                        <m:t>)=−(</m:t>
                      </m:r>
                      <m:r>
                        <m:rPr>
                          <m:sty m:val="p"/>
                        </m:rPr>
                        <a:rPr lang="en-US" altLang="ko-KR" sz="1800">
                          <a:solidFill>
                            <a:schemeClr val="tx1"/>
                          </a:solidFill>
                          <a:latin typeface="Cambria Math" panose="02040503050406030204" pitchFamily="18" charset="0"/>
                          <a:ea typeface="Cambria Math" panose="02040503050406030204" pitchFamily="18" charset="0"/>
                        </a:rPr>
                        <m:t>y</m:t>
                      </m:r>
                      <m:r>
                        <a:rPr lang="en-US" altLang="ko-KR" sz="1800">
                          <a:solidFill>
                            <a:schemeClr val="tx1"/>
                          </a:solidFill>
                          <a:latin typeface="Cambria Math" panose="02040503050406030204" pitchFamily="18" charset="0"/>
                          <a:ea typeface="Cambria Math" panose="02040503050406030204" pitchFamily="18" charset="0"/>
                        </a:rPr>
                        <m:t>∗</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rPr>
                        <m:t>) </m:t>
                      </m:r>
                      <m:r>
                        <m:rPr>
                          <m:sty m:val="p"/>
                        </m:rPr>
                        <a:rPr lang="en-US" altLang="ko-KR" sz="1800">
                          <a:solidFill>
                            <a:schemeClr val="tx1"/>
                          </a:solidFill>
                          <a:latin typeface="Cambria Math" panose="02040503050406030204" pitchFamily="18" charset="0"/>
                        </a:rPr>
                        <m:t>log</m:t>
                      </m:r>
                      <m:r>
                        <a:rPr lang="en-US" altLang="ko-KR" sz="1800">
                          <a:solidFill>
                            <a:schemeClr val="tx1"/>
                          </a:solidFill>
                          <a:latin typeface="Cambria Math" panose="02040503050406030204" pitchFamily="18" charset="0"/>
                        </a:rPr>
                        <m:t>(1−</m:t>
                      </m:r>
                      <m:r>
                        <m:rPr>
                          <m:sty m:val="p"/>
                        </m:rPr>
                        <a:rPr lang="en-US" altLang="ko-KR" sz="1800">
                          <a:solidFill>
                            <a:schemeClr val="tx1"/>
                          </a:solidFill>
                          <a:latin typeface="Cambria Math" panose="02040503050406030204" pitchFamily="18" charset="0"/>
                        </a:rPr>
                        <m:t>a</m:t>
                      </m:r>
                      <m:r>
                        <a:rPr lang="en-US" altLang="ko-KR" sz="180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a:p>
                <a:endParaRPr lang="ko-KR" altLang="en-US" sz="1800"/>
              </a:p>
            </p:txBody>
          </p:sp>
        </mc:Choice>
        <mc:Fallback xmlns="">
          <p:sp>
            <p:nvSpPr>
              <p:cNvPr id="69" name="직사각형 68">
                <a:extLst>
                  <a:ext uri="{FF2B5EF4-FFF2-40B4-BE49-F238E27FC236}">
                    <a16:creationId xmlns:a16="http://schemas.microsoft.com/office/drawing/2014/main" id="{A2D7E254-5E48-41B7-9B6F-A0103B866A3B}"/>
                  </a:ext>
                </a:extLst>
              </p:cNvPr>
              <p:cNvSpPr>
                <a:spLocks noRot="1" noChangeAspect="1" noMove="1" noResize="1" noEditPoints="1" noAdjustHandles="1" noChangeArrowheads="1" noChangeShapeType="1" noTextEdit="1"/>
              </p:cNvSpPr>
              <p:nvPr/>
            </p:nvSpPr>
            <p:spPr>
              <a:xfrm>
                <a:off x="4247201" y="4656879"/>
                <a:ext cx="5690917" cy="646331"/>
              </a:xfrm>
              <a:prstGeom prst="rect">
                <a:avLst/>
              </a:prstGeom>
              <a:blipFill>
                <a:blip r:embed="rId6"/>
                <a:stretch>
                  <a:fillRect t="-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592F140-F8B4-4FDF-B85F-6D2397315354}"/>
                  </a:ext>
                </a:extLst>
              </p:cNvPr>
              <p:cNvSpPr/>
              <p:nvPr/>
            </p:nvSpPr>
            <p:spPr>
              <a:xfrm>
                <a:off x="5988946" y="3021195"/>
                <a:ext cx="39337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i="1">
                              <a:solidFill>
                                <a:schemeClr val="tx1"/>
                              </a:solidFill>
                              <a:latin typeface="Cambria Math" panose="02040503050406030204" pitchFamily="18" charset="0"/>
                            </a:rPr>
                          </m:ctrlPr>
                        </m:accPr>
                        <m:e>
                          <m:r>
                            <a:rPr lang="en-US" altLang="ko-KR" i="1">
                              <a:solidFill>
                                <a:schemeClr val="tx1"/>
                              </a:solidFill>
                              <a:latin typeface="Cambria Math" panose="02040503050406030204" pitchFamily="18" charset="0"/>
                            </a:rPr>
                            <m:t>𝑦</m:t>
                          </m:r>
                          <m:r>
                            <a:rPr lang="en-US" altLang="ko-KR" i="1">
                              <a:solidFill>
                                <a:schemeClr val="tx1"/>
                              </a:solidFill>
                              <a:latin typeface="Cambria Math" panose="02040503050406030204" pitchFamily="18" charset="0"/>
                            </a:rPr>
                            <m:t> </m:t>
                          </m:r>
                        </m:e>
                      </m:acc>
                    </m:oMath>
                  </m:oMathPara>
                </a14:m>
                <a:endParaRPr lang="ko-KR" altLang="en-US"/>
              </a:p>
            </p:txBody>
          </p:sp>
        </mc:Choice>
        <mc:Fallback xmlns="">
          <p:sp>
            <p:nvSpPr>
              <p:cNvPr id="4" name="직사각형 3">
                <a:extLst>
                  <a:ext uri="{FF2B5EF4-FFF2-40B4-BE49-F238E27FC236}">
                    <a16:creationId xmlns:a16="http://schemas.microsoft.com/office/drawing/2014/main" id="{B592F140-F8B4-4FDF-B85F-6D2397315354}"/>
                  </a:ext>
                </a:extLst>
              </p:cNvPr>
              <p:cNvSpPr>
                <a:spLocks noRot="1" noChangeAspect="1" noMove="1" noResize="1" noEditPoints="1" noAdjustHandles="1" noChangeArrowheads="1" noChangeShapeType="1" noTextEdit="1"/>
              </p:cNvSpPr>
              <p:nvPr/>
            </p:nvSpPr>
            <p:spPr>
              <a:xfrm>
                <a:off x="5988946" y="3021195"/>
                <a:ext cx="393377" cy="338554"/>
              </a:xfrm>
              <a:prstGeom prst="rect">
                <a:avLst/>
              </a:prstGeom>
              <a:blipFill>
                <a:blip r:embed="rId7"/>
                <a:stretch>
                  <a:fillRect r="-7692"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54AB338E-6E7C-447C-BFFA-0EAA9B9373CA}"/>
                  </a:ext>
                </a:extLst>
              </p:cNvPr>
              <p:cNvSpPr/>
              <p:nvPr/>
            </p:nvSpPr>
            <p:spPr>
              <a:xfrm>
                <a:off x="4725340" y="1992219"/>
                <a:ext cx="61446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solidFill>
                          <a:latin typeface="Cambria Math" panose="02040503050406030204" pitchFamily="18" charset="0"/>
                        </a:rPr>
                        <m:t>𝑐𝑜𝑠𝑡</m:t>
                      </m:r>
                    </m:oMath>
                  </m:oMathPara>
                </a14:m>
                <a:endParaRPr lang="ko-KR" altLang="en-US"/>
              </a:p>
            </p:txBody>
          </p:sp>
        </mc:Choice>
        <mc:Fallback xmlns="">
          <p:sp>
            <p:nvSpPr>
              <p:cNvPr id="70" name="직사각형 69">
                <a:extLst>
                  <a:ext uri="{FF2B5EF4-FFF2-40B4-BE49-F238E27FC236}">
                    <a16:creationId xmlns:a16="http://schemas.microsoft.com/office/drawing/2014/main" id="{54AB338E-6E7C-447C-BFFA-0EAA9B9373CA}"/>
                  </a:ext>
                </a:extLst>
              </p:cNvPr>
              <p:cNvSpPr>
                <a:spLocks noRot="1" noChangeAspect="1" noMove="1" noResize="1" noEditPoints="1" noAdjustHandles="1" noChangeArrowheads="1" noChangeShapeType="1" noTextEdit="1"/>
              </p:cNvSpPr>
              <p:nvPr/>
            </p:nvSpPr>
            <p:spPr>
              <a:xfrm>
                <a:off x="4725340" y="1992219"/>
                <a:ext cx="614464" cy="338554"/>
              </a:xfrm>
              <a:prstGeom prst="rect">
                <a:avLst/>
              </a:prstGeom>
              <a:blipFill>
                <a:blip r:embed="rId8"/>
                <a:stretch>
                  <a:fillRect/>
                </a:stretch>
              </a:blipFill>
            </p:spPr>
            <p:txBody>
              <a:bodyPr/>
              <a:lstStyle/>
              <a:p>
                <a:r>
                  <a:rPr lang="ko-KR" altLang="en-US">
                    <a:noFill/>
                  </a:rPr>
                  <a:t> </a:t>
                </a:r>
              </a:p>
            </p:txBody>
          </p:sp>
        </mc:Fallback>
      </mc:AlternateContent>
      <p:sp>
        <p:nvSpPr>
          <p:cNvPr id="5" name="타원 4">
            <a:extLst>
              <a:ext uri="{FF2B5EF4-FFF2-40B4-BE49-F238E27FC236}">
                <a16:creationId xmlns:a16="http://schemas.microsoft.com/office/drawing/2014/main" id="{7854A6F3-6D24-449D-BC69-22B1F2C30FA2}"/>
              </a:ext>
            </a:extLst>
          </p:cNvPr>
          <p:cNvSpPr/>
          <p:nvPr/>
        </p:nvSpPr>
        <p:spPr>
          <a:xfrm>
            <a:off x="5604594" y="1732773"/>
            <a:ext cx="230070" cy="23007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A2664B18-1134-4E93-A0A9-0DC08EA33358}"/>
                  </a:ext>
                </a:extLst>
              </p:cNvPr>
              <p:cNvSpPr/>
              <p:nvPr/>
            </p:nvSpPr>
            <p:spPr>
              <a:xfrm>
                <a:off x="905405" y="5147127"/>
                <a:ext cx="2342564"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a</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71" name="직사각형 70">
                <a:extLst>
                  <a:ext uri="{FF2B5EF4-FFF2-40B4-BE49-F238E27FC236}">
                    <a16:creationId xmlns:a16="http://schemas.microsoft.com/office/drawing/2014/main" id="{A2664B18-1134-4E93-A0A9-0DC08EA33358}"/>
                  </a:ext>
                </a:extLst>
              </p:cNvPr>
              <p:cNvSpPr>
                <a:spLocks noRot="1" noChangeAspect="1" noMove="1" noResize="1" noEditPoints="1" noAdjustHandles="1" noChangeArrowheads="1" noChangeShapeType="1" noTextEdit="1"/>
              </p:cNvSpPr>
              <p:nvPr/>
            </p:nvSpPr>
            <p:spPr>
              <a:xfrm>
                <a:off x="905405" y="5147127"/>
                <a:ext cx="2342564" cy="116172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직사각형 71">
                <a:extLst>
                  <a:ext uri="{FF2B5EF4-FFF2-40B4-BE49-F238E27FC236}">
                    <a16:creationId xmlns:a16="http://schemas.microsoft.com/office/drawing/2014/main" id="{12DE98BC-CF06-4220-B3D8-10B1CBCBF1C5}"/>
                  </a:ext>
                </a:extLst>
              </p:cNvPr>
              <p:cNvSpPr/>
              <p:nvPr/>
            </p:nvSpPr>
            <p:spPr>
              <a:xfrm>
                <a:off x="4001146" y="5359598"/>
                <a:ext cx="21957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oMath>
                  </m:oMathPara>
                </a14:m>
                <a:endParaRPr lang="ko-KR" altLang="en-US" sz="1800"/>
              </a:p>
            </p:txBody>
          </p:sp>
        </mc:Choice>
        <mc:Fallback xmlns="">
          <p:sp>
            <p:nvSpPr>
              <p:cNvPr id="72" name="직사각형 71">
                <a:extLst>
                  <a:ext uri="{FF2B5EF4-FFF2-40B4-BE49-F238E27FC236}">
                    <a16:creationId xmlns:a16="http://schemas.microsoft.com/office/drawing/2014/main" id="{12DE98BC-CF06-4220-B3D8-10B1CBCBF1C5}"/>
                  </a:ext>
                </a:extLst>
              </p:cNvPr>
              <p:cNvSpPr>
                <a:spLocks noRot="1" noChangeAspect="1" noMove="1" noResize="1" noEditPoints="1" noAdjustHandles="1" noChangeArrowheads="1" noChangeShapeType="1" noTextEdit="1"/>
              </p:cNvSpPr>
              <p:nvPr/>
            </p:nvSpPr>
            <p:spPr>
              <a:xfrm>
                <a:off x="4001146" y="5359598"/>
                <a:ext cx="2195794" cy="646331"/>
              </a:xfrm>
              <a:prstGeom prst="rect">
                <a:avLst/>
              </a:prstGeom>
              <a:blipFill>
                <a:blip r:embed="rId10"/>
                <a:stretch>
                  <a:fillRect t="-4717" r="-1662" b="-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직사각형 72">
                <a:extLst>
                  <a:ext uri="{FF2B5EF4-FFF2-40B4-BE49-F238E27FC236}">
                    <a16:creationId xmlns:a16="http://schemas.microsoft.com/office/drawing/2014/main" id="{0C01BB69-9B72-4C0F-BD53-1B7AD79266D1}"/>
                  </a:ext>
                </a:extLst>
              </p:cNvPr>
              <p:cNvSpPr/>
              <p:nvPr/>
            </p:nvSpPr>
            <p:spPr>
              <a:xfrm>
                <a:off x="6667244" y="5381287"/>
                <a:ext cx="219585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oMath>
                  </m:oMathPara>
                </a14:m>
                <a:endParaRPr lang="ko-KR" altLang="en-US" sz="1800"/>
              </a:p>
            </p:txBody>
          </p:sp>
        </mc:Choice>
        <mc:Fallback xmlns="">
          <p:sp>
            <p:nvSpPr>
              <p:cNvPr id="73" name="직사각형 72">
                <a:extLst>
                  <a:ext uri="{FF2B5EF4-FFF2-40B4-BE49-F238E27FC236}">
                    <a16:creationId xmlns:a16="http://schemas.microsoft.com/office/drawing/2014/main" id="{0C01BB69-9B72-4C0F-BD53-1B7AD79266D1}"/>
                  </a:ext>
                </a:extLst>
              </p:cNvPr>
              <p:cNvSpPr>
                <a:spLocks noRot="1" noChangeAspect="1" noMove="1" noResize="1" noEditPoints="1" noAdjustHandles="1" noChangeArrowheads="1" noChangeShapeType="1" noTextEdit="1"/>
              </p:cNvSpPr>
              <p:nvPr/>
            </p:nvSpPr>
            <p:spPr>
              <a:xfrm>
                <a:off x="6667244" y="5381287"/>
                <a:ext cx="2195858" cy="646331"/>
              </a:xfrm>
              <a:prstGeom prst="rect">
                <a:avLst/>
              </a:prstGeom>
              <a:blipFill>
                <a:blip r:embed="rId11"/>
                <a:stretch>
                  <a:fillRect b="-28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60775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8" name="TextBox 7">
            <a:extLst>
              <a:ext uri="{FF2B5EF4-FFF2-40B4-BE49-F238E27FC236}">
                <a16:creationId xmlns:a16="http://schemas.microsoft.com/office/drawing/2014/main" id="{54DF0C22-10A3-4D60-BC1A-A4977F00CC9A}"/>
              </a:ext>
            </a:extLst>
          </p:cNvPr>
          <p:cNvSpPr txBox="1"/>
          <p:nvPr/>
        </p:nvSpPr>
        <p:spPr>
          <a:xfrm>
            <a:off x="889000" y="890620"/>
            <a:ext cx="2996590" cy="738664"/>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선형회귀 </a:t>
            </a:r>
            <a:r>
              <a:rPr lang="en-US" altLang="ko-KR" sz="2400">
                <a:solidFill>
                  <a:schemeClr val="tx1"/>
                </a:solidFill>
                <a:latin typeface="고도 M" panose="02000503000000020004" pitchFamily="2" charset="-127"/>
                <a:ea typeface="고도 M" panose="02000503000000020004" pitchFamily="2" charset="-127"/>
              </a:rPr>
              <a:t>vs </a:t>
            </a:r>
            <a:r>
              <a:rPr lang="ko-KR" altLang="en-US" sz="2400">
                <a:solidFill>
                  <a:schemeClr val="tx1"/>
                </a:solidFill>
                <a:latin typeface="고도 M" panose="02000503000000020004" pitchFamily="2" charset="-127"/>
                <a:ea typeface="고도 M" panose="02000503000000020004" pitchFamily="2" charset="-127"/>
              </a:rPr>
              <a:t>로지스틱 </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값의 예측            분류</a:t>
            </a:r>
            <a:endParaRPr lang="en-US" altLang="ko-KR"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CCAD663A-BA32-44B5-8D94-EF73C6FE5A9B}"/>
                  </a:ext>
                </a:extLst>
              </p:cNvPr>
              <p:cNvSpPr/>
              <p:nvPr/>
            </p:nvSpPr>
            <p:spPr>
              <a:xfrm>
                <a:off x="1043151" y="3496645"/>
                <a:ext cx="1741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z</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wx</m:t>
                      </m:r>
                      <m:r>
                        <a:rPr lang="en-US" altLang="ko-KR" sz="2400">
                          <a:solidFill>
                            <a:schemeClr val="tx1"/>
                          </a:solidFill>
                          <a:latin typeface="Cambria Math" panose="02040503050406030204" pitchFamily="18" charset="0"/>
                          <a:ea typeface="고도 M" panose="02000503000000020004" pitchFamily="2" charset="-127"/>
                        </a:rPr>
                        <m:t>+</m:t>
                      </m:r>
                      <m:r>
                        <m:rPr>
                          <m:sty m:val="p"/>
                        </m:rPr>
                        <a:rPr lang="en-US" altLang="ko-KR" sz="2400">
                          <a:solidFill>
                            <a:schemeClr val="tx1"/>
                          </a:solidFill>
                          <a:latin typeface="Cambria Math" panose="02040503050406030204" pitchFamily="18" charset="0"/>
                          <a:ea typeface="고도 M" panose="02000503000000020004" pitchFamily="2" charset="-127"/>
                        </a:rPr>
                        <m:t>b</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1" name="직사각형 10">
                <a:extLst>
                  <a:ext uri="{FF2B5EF4-FFF2-40B4-BE49-F238E27FC236}">
                    <a16:creationId xmlns:a16="http://schemas.microsoft.com/office/drawing/2014/main" id="{CCAD663A-BA32-44B5-8D94-EF73C6FE5A9B}"/>
                  </a:ext>
                </a:extLst>
              </p:cNvPr>
              <p:cNvSpPr>
                <a:spLocks noRot="1" noChangeAspect="1" noMove="1" noResize="1" noEditPoints="1" noAdjustHandles="1" noChangeArrowheads="1" noChangeShapeType="1" noTextEdit="1"/>
              </p:cNvSpPr>
              <p:nvPr/>
            </p:nvSpPr>
            <p:spPr>
              <a:xfrm>
                <a:off x="1043151" y="3496645"/>
                <a:ext cx="174118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39BD075E-D1F6-42DB-BBAE-3DD737338F3E}"/>
                  </a:ext>
                </a:extLst>
              </p:cNvPr>
              <p:cNvSpPr/>
              <p:nvPr/>
            </p:nvSpPr>
            <p:spPr>
              <a:xfrm>
                <a:off x="905405" y="4175614"/>
                <a:ext cx="2730748"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sigmoid</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65" name="직사각형 64">
                <a:extLst>
                  <a:ext uri="{FF2B5EF4-FFF2-40B4-BE49-F238E27FC236}">
                    <a16:creationId xmlns:a16="http://schemas.microsoft.com/office/drawing/2014/main" id="{39BD075E-D1F6-42DB-BBAE-3DD737338F3E}"/>
                  </a:ext>
                </a:extLst>
              </p:cNvPr>
              <p:cNvSpPr>
                <a:spLocks noRot="1" noChangeAspect="1" noMove="1" noResize="1" noEditPoints="1" noAdjustHandles="1" noChangeArrowheads="1" noChangeShapeType="1" noTextEdit="1"/>
              </p:cNvSpPr>
              <p:nvPr/>
            </p:nvSpPr>
            <p:spPr>
              <a:xfrm>
                <a:off x="905405" y="4175614"/>
                <a:ext cx="2730748" cy="1161728"/>
              </a:xfrm>
              <a:prstGeom prst="rect">
                <a:avLst/>
              </a:prstGeom>
              <a:blipFill>
                <a:blip r:embed="rId4"/>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5F6AB043-780C-41B7-8DD8-8D06F0E5C23B}"/>
              </a:ext>
            </a:extLst>
          </p:cNvPr>
          <p:cNvSpPr txBox="1"/>
          <p:nvPr/>
        </p:nvSpPr>
        <p:spPr>
          <a:xfrm>
            <a:off x="999196" y="1981332"/>
            <a:ext cx="3248005" cy="1200329"/>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활성화함수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시그모이드</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GD</a:t>
            </a:r>
          </a:p>
          <a:p>
            <a:pPr algn="l"/>
            <a:r>
              <a:rPr lang="en-US" altLang="ko-KR" sz="2400">
                <a:solidFill>
                  <a:schemeClr val="tx1"/>
                </a:solidFill>
                <a:latin typeface="고도 M" panose="02000503000000020004" pitchFamily="2" charset="-127"/>
                <a:ea typeface="고도 M" panose="02000503000000020004" pitchFamily="2" charset="-127"/>
              </a:rPr>
              <a:t>loss</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function</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40" name="직선 화살표 연결선 39">
            <a:extLst>
              <a:ext uri="{FF2B5EF4-FFF2-40B4-BE49-F238E27FC236}">
                <a16:creationId xmlns:a16="http://schemas.microsoft.com/office/drawing/2014/main" id="{1E1BC5E2-AAF6-4043-A2BE-744FCD26BDCC}"/>
              </a:ext>
            </a:extLst>
          </p:cNvPr>
          <p:cNvCxnSpPr>
            <a:cxnSpLocks/>
          </p:cNvCxnSpPr>
          <p:nvPr/>
        </p:nvCxnSpPr>
        <p:spPr>
          <a:xfrm flipV="1">
            <a:off x="5397787" y="132549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D81ABC8-7736-427F-B1F7-3B8687F5BBF3}"/>
              </a:ext>
            </a:extLst>
          </p:cNvPr>
          <p:cNvCxnSpPr>
            <a:cxnSpLocks/>
          </p:cNvCxnSpPr>
          <p:nvPr/>
        </p:nvCxnSpPr>
        <p:spPr>
          <a:xfrm>
            <a:off x="5397787" y="292515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BD8E37AF-B550-4C6B-97C3-C1267B306FFA}"/>
                  </a:ext>
                </a:extLst>
              </p:cNvPr>
              <p:cNvSpPr/>
              <p:nvPr/>
            </p:nvSpPr>
            <p:spPr>
              <a:xfrm>
                <a:off x="5586413" y="3820517"/>
                <a:ext cx="3585212"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 ,</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b="0" i="1" smtClean="0">
                                  <a:solidFill>
                                    <a:schemeClr val="tx1"/>
                                  </a:solidFill>
                                  <a:latin typeface="Cambria Math" panose="02040503050406030204" pitchFamily="18" charset="0"/>
                                </a:rPr>
                                <m:t>=1</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a:rPr lang="en-US" altLang="ko-KR" sz="1800" i="1">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0</m:t>
                              </m:r>
                            </m:e>
                          </m:eqArr>
                        </m:e>
                      </m:d>
                    </m:oMath>
                  </m:oMathPara>
                </a14:m>
                <a:endParaRPr lang="ko-KR" altLang="en-US" sz="1800"/>
              </a:p>
            </p:txBody>
          </p:sp>
        </mc:Choice>
        <mc:Fallback xmlns="">
          <p:sp>
            <p:nvSpPr>
              <p:cNvPr id="68" name="직사각형 67">
                <a:extLst>
                  <a:ext uri="{FF2B5EF4-FFF2-40B4-BE49-F238E27FC236}">
                    <a16:creationId xmlns:a16="http://schemas.microsoft.com/office/drawing/2014/main" id="{BD8E37AF-B550-4C6B-97C3-C1267B306FFA}"/>
                  </a:ext>
                </a:extLst>
              </p:cNvPr>
              <p:cNvSpPr>
                <a:spLocks noRot="1" noChangeAspect="1" noMove="1" noResize="1" noEditPoints="1" noAdjustHandles="1" noChangeArrowheads="1" noChangeShapeType="1" noTextEdit="1"/>
              </p:cNvSpPr>
              <p:nvPr/>
            </p:nvSpPr>
            <p:spPr>
              <a:xfrm>
                <a:off x="5586413" y="3820517"/>
                <a:ext cx="3585212" cy="71019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직사각형 68">
                <a:extLst>
                  <a:ext uri="{FF2B5EF4-FFF2-40B4-BE49-F238E27FC236}">
                    <a16:creationId xmlns:a16="http://schemas.microsoft.com/office/drawing/2014/main" id="{A2D7E254-5E48-41B7-9B6F-A0103B866A3B}"/>
                  </a:ext>
                </a:extLst>
              </p:cNvPr>
              <p:cNvSpPr/>
              <p:nvPr/>
            </p:nvSpPr>
            <p:spPr>
              <a:xfrm>
                <a:off x="4247201" y="4656879"/>
                <a:ext cx="569091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1800">
                          <a:solidFill>
                            <a:schemeClr val="tx1"/>
                          </a:solidFill>
                          <a:latin typeface="Cambria Math" panose="02040503050406030204" pitchFamily="18" charset="0"/>
                          <a:ea typeface="Cambria Math" panose="02040503050406030204" pitchFamily="18" charset="0"/>
                        </a:rPr>
                        <m:t>cost</m:t>
                      </m:r>
                      <m: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rPr>
                        <m:t>, </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ea typeface="Cambria Math" panose="02040503050406030204" pitchFamily="18" charset="0"/>
                        </a:rPr>
                        <m:t>)=−(</m:t>
                      </m:r>
                      <m:r>
                        <m:rPr>
                          <m:sty m:val="p"/>
                        </m:rPr>
                        <a:rPr lang="en-US" altLang="ko-KR" sz="1800">
                          <a:solidFill>
                            <a:schemeClr val="tx1"/>
                          </a:solidFill>
                          <a:latin typeface="Cambria Math" panose="02040503050406030204" pitchFamily="18" charset="0"/>
                          <a:ea typeface="Cambria Math" panose="02040503050406030204" pitchFamily="18" charset="0"/>
                        </a:rPr>
                        <m:t>y</m:t>
                      </m:r>
                      <m:r>
                        <a:rPr lang="en-US" altLang="ko-KR" sz="1800">
                          <a:solidFill>
                            <a:schemeClr val="tx1"/>
                          </a:solidFill>
                          <a:latin typeface="Cambria Math" panose="02040503050406030204" pitchFamily="18" charset="0"/>
                          <a:ea typeface="Cambria Math" panose="02040503050406030204" pitchFamily="18" charset="0"/>
                        </a:rPr>
                        <m:t>∗</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𝑎</m:t>
                      </m:r>
                      <m:r>
                        <a:rPr lang="en-US" altLang="ko-KR" sz="1800" i="1">
                          <a:solidFill>
                            <a:schemeClr val="tx1"/>
                          </a:solidFill>
                          <a:latin typeface="Cambria Math" panose="02040503050406030204" pitchFamily="18" charset="0"/>
                          <a:ea typeface="Cambria Math" panose="02040503050406030204" pitchFamily="18" charset="0"/>
                        </a:rPr>
                        <m:t>)+(1−</m:t>
                      </m:r>
                      <m:r>
                        <a:rPr lang="en-US" altLang="ko-KR" sz="1800" i="1">
                          <a:solidFill>
                            <a:schemeClr val="tx1"/>
                          </a:solidFill>
                          <a:latin typeface="Cambria Math" panose="02040503050406030204" pitchFamily="18" charset="0"/>
                        </a:rPr>
                        <m:t>𝑦</m:t>
                      </m:r>
                      <m:r>
                        <a:rPr lang="en-US" altLang="ko-KR" sz="1800">
                          <a:solidFill>
                            <a:schemeClr val="tx1"/>
                          </a:solidFill>
                          <a:latin typeface="Cambria Math" panose="02040503050406030204" pitchFamily="18" charset="0"/>
                        </a:rPr>
                        <m:t>) </m:t>
                      </m:r>
                      <m:r>
                        <m:rPr>
                          <m:sty m:val="p"/>
                        </m:rPr>
                        <a:rPr lang="en-US" altLang="ko-KR" sz="1800">
                          <a:solidFill>
                            <a:schemeClr val="tx1"/>
                          </a:solidFill>
                          <a:latin typeface="Cambria Math" panose="02040503050406030204" pitchFamily="18" charset="0"/>
                        </a:rPr>
                        <m:t>log</m:t>
                      </m:r>
                      <m:r>
                        <a:rPr lang="en-US" altLang="ko-KR" sz="1800">
                          <a:solidFill>
                            <a:schemeClr val="tx1"/>
                          </a:solidFill>
                          <a:latin typeface="Cambria Math" panose="02040503050406030204" pitchFamily="18" charset="0"/>
                        </a:rPr>
                        <m:t>(1−</m:t>
                      </m:r>
                      <m:r>
                        <m:rPr>
                          <m:sty m:val="p"/>
                        </m:rPr>
                        <a:rPr lang="en-US" altLang="ko-KR" sz="1800">
                          <a:solidFill>
                            <a:schemeClr val="tx1"/>
                          </a:solidFill>
                          <a:latin typeface="Cambria Math" panose="02040503050406030204" pitchFamily="18" charset="0"/>
                        </a:rPr>
                        <m:t>a</m:t>
                      </m:r>
                      <m:r>
                        <a:rPr lang="en-US" altLang="ko-KR" sz="180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a:p>
                <a:endParaRPr lang="ko-KR" altLang="en-US" sz="1800"/>
              </a:p>
            </p:txBody>
          </p:sp>
        </mc:Choice>
        <mc:Fallback xmlns="">
          <p:sp>
            <p:nvSpPr>
              <p:cNvPr id="69" name="직사각형 68">
                <a:extLst>
                  <a:ext uri="{FF2B5EF4-FFF2-40B4-BE49-F238E27FC236}">
                    <a16:creationId xmlns:a16="http://schemas.microsoft.com/office/drawing/2014/main" id="{A2D7E254-5E48-41B7-9B6F-A0103B866A3B}"/>
                  </a:ext>
                </a:extLst>
              </p:cNvPr>
              <p:cNvSpPr>
                <a:spLocks noRot="1" noChangeAspect="1" noMove="1" noResize="1" noEditPoints="1" noAdjustHandles="1" noChangeArrowheads="1" noChangeShapeType="1" noTextEdit="1"/>
              </p:cNvSpPr>
              <p:nvPr/>
            </p:nvSpPr>
            <p:spPr>
              <a:xfrm>
                <a:off x="4247201" y="4656879"/>
                <a:ext cx="5690917" cy="646331"/>
              </a:xfrm>
              <a:prstGeom prst="rect">
                <a:avLst/>
              </a:prstGeom>
              <a:blipFill>
                <a:blip r:embed="rId6"/>
                <a:stretch>
                  <a:fillRect t="-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A2664B18-1134-4E93-A0A9-0DC08EA33358}"/>
                  </a:ext>
                </a:extLst>
              </p:cNvPr>
              <p:cNvSpPr/>
              <p:nvPr/>
            </p:nvSpPr>
            <p:spPr>
              <a:xfrm>
                <a:off x="905405" y="5147127"/>
                <a:ext cx="2342564" cy="116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ea typeface="고도 M" panose="02000503000000020004" pitchFamily="2" charset="-127"/>
                        </a:rPr>
                        <m:t>a</m:t>
                      </m:r>
                      <m:r>
                        <a:rPr lang="en-US" altLang="ko-KR" sz="2400">
                          <a:solidFill>
                            <a:schemeClr val="tx1"/>
                          </a:solidFill>
                          <a:latin typeface="Cambria Math" panose="02040503050406030204" pitchFamily="18" charset="0"/>
                          <a:ea typeface="고도 M" panose="02000503000000020004" pitchFamily="2" charset="-127"/>
                        </a:rPr>
                        <m:t>=</m:t>
                      </m:r>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0" smtClean="0">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1+</m:t>
                          </m:r>
                          <m:sSup>
                            <m:sSupPr>
                              <m:ctrlPr>
                                <a:rPr lang="en-US" altLang="ko-KR" sz="2400" b="0" i="1" smtClean="0">
                                  <a:solidFill>
                                    <a:schemeClr val="tx1"/>
                                  </a:solidFill>
                                  <a:latin typeface="Cambria Math" panose="02040503050406030204" pitchFamily="18" charset="0"/>
                                  <a:ea typeface="고도 M" panose="02000503000000020004" pitchFamily="2" charset="-127"/>
                                </a:rPr>
                              </m:ctrlPr>
                            </m:sSupPr>
                            <m:e>
                              <m:r>
                                <a:rPr lang="en-US" altLang="ko-KR" sz="2400" b="0" i="1" smtClean="0">
                                  <a:solidFill>
                                    <a:schemeClr val="tx1"/>
                                  </a:solidFill>
                                  <a:latin typeface="Cambria Math" panose="02040503050406030204" pitchFamily="18" charset="0"/>
                                  <a:ea typeface="고도 M" panose="02000503000000020004" pitchFamily="2" charset="-127"/>
                                </a:rPr>
                                <m:t>𝑒</m:t>
                              </m:r>
                            </m:e>
                            <m:sup>
                              <m:r>
                                <a:rPr lang="en-US" altLang="ko-KR" sz="2400" b="0" i="1" smtClean="0">
                                  <a:solidFill>
                                    <a:schemeClr val="tx1"/>
                                  </a:solidFill>
                                  <a:latin typeface="Cambria Math" panose="02040503050406030204" pitchFamily="18" charset="0"/>
                                  <a:ea typeface="고도 M" panose="02000503000000020004" pitchFamily="2" charset="-127"/>
                                </a:rPr>
                                <m:t>−</m:t>
                              </m:r>
                              <m:r>
                                <a:rPr lang="en-US" altLang="ko-KR" sz="2400" b="0" i="1" smtClean="0">
                                  <a:solidFill>
                                    <a:schemeClr val="tx1"/>
                                  </a:solidFill>
                                  <a:latin typeface="Cambria Math" panose="02040503050406030204" pitchFamily="18" charset="0"/>
                                  <a:ea typeface="고도 M" panose="02000503000000020004" pitchFamily="2" charset="-127"/>
                                </a:rPr>
                                <m:t>𝑧</m:t>
                              </m:r>
                            </m:sup>
                          </m:sSup>
                        </m:den>
                      </m:f>
                    </m:oMath>
                  </m:oMathPara>
                </a14:m>
                <a:endParaRPr lang="en-US" altLang="ko-KR" sz="2400" b="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71" name="직사각형 70">
                <a:extLst>
                  <a:ext uri="{FF2B5EF4-FFF2-40B4-BE49-F238E27FC236}">
                    <a16:creationId xmlns:a16="http://schemas.microsoft.com/office/drawing/2014/main" id="{A2664B18-1134-4E93-A0A9-0DC08EA33358}"/>
                  </a:ext>
                </a:extLst>
              </p:cNvPr>
              <p:cNvSpPr>
                <a:spLocks noRot="1" noChangeAspect="1" noMove="1" noResize="1" noEditPoints="1" noAdjustHandles="1" noChangeArrowheads="1" noChangeShapeType="1" noTextEdit="1"/>
              </p:cNvSpPr>
              <p:nvPr/>
            </p:nvSpPr>
            <p:spPr>
              <a:xfrm>
                <a:off x="905405" y="5147127"/>
                <a:ext cx="2342564" cy="116172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직사각형 71">
                <a:extLst>
                  <a:ext uri="{FF2B5EF4-FFF2-40B4-BE49-F238E27FC236}">
                    <a16:creationId xmlns:a16="http://schemas.microsoft.com/office/drawing/2014/main" id="{12DE98BC-CF06-4220-B3D8-10B1CBCBF1C5}"/>
                  </a:ext>
                </a:extLst>
              </p:cNvPr>
              <p:cNvSpPr/>
              <p:nvPr/>
            </p:nvSpPr>
            <p:spPr>
              <a:xfrm>
                <a:off x="4001146" y="5359598"/>
                <a:ext cx="21957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𝑤</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acc>
                            <m:accPr>
                              <m:chr m:val="̂"/>
                              <m:ctrlPr>
                                <a:rPr lang="en-US" altLang="ko-KR" sz="1800" i="1">
                                  <a:solidFill>
                                    <a:schemeClr val="tx1"/>
                                  </a:solidFill>
                                  <a:latin typeface="Cambria Math" panose="02040503050406030204" pitchFamily="18" charset="0"/>
                                  <a:ea typeface="고도 M" panose="02000503000000020004" pitchFamily="2" charset="-127"/>
                                </a:rPr>
                              </m:ctrlPr>
                            </m:accPr>
                            <m:e>
                              <m:r>
                                <a:rPr lang="en-US" altLang="ko-KR" sz="1800" i="1">
                                  <a:solidFill>
                                    <a:schemeClr val="tx1"/>
                                  </a:solidFill>
                                  <a:latin typeface="Cambria Math" panose="02040503050406030204" pitchFamily="18" charset="0"/>
                                  <a:ea typeface="고도 M" panose="02000503000000020004" pitchFamily="2" charset="-127"/>
                                </a:rPr>
                                <m:t>𝑦</m:t>
                              </m:r>
                            </m:e>
                          </m:acc>
                        </m:e>
                      </m:d>
                    </m:oMath>
                  </m:oMathPara>
                </a14:m>
                <a:endParaRPr lang="ko-KR" altLang="en-US" sz="1800"/>
              </a:p>
            </p:txBody>
          </p:sp>
        </mc:Choice>
        <mc:Fallback xmlns="">
          <p:sp>
            <p:nvSpPr>
              <p:cNvPr id="72" name="직사각형 71">
                <a:extLst>
                  <a:ext uri="{FF2B5EF4-FFF2-40B4-BE49-F238E27FC236}">
                    <a16:creationId xmlns:a16="http://schemas.microsoft.com/office/drawing/2014/main" id="{12DE98BC-CF06-4220-B3D8-10B1CBCBF1C5}"/>
                  </a:ext>
                </a:extLst>
              </p:cNvPr>
              <p:cNvSpPr>
                <a:spLocks noRot="1" noChangeAspect="1" noMove="1" noResize="1" noEditPoints="1" noAdjustHandles="1" noChangeArrowheads="1" noChangeShapeType="1" noTextEdit="1"/>
              </p:cNvSpPr>
              <p:nvPr/>
            </p:nvSpPr>
            <p:spPr>
              <a:xfrm>
                <a:off x="4001146" y="5359598"/>
                <a:ext cx="2195794" cy="646331"/>
              </a:xfrm>
              <a:prstGeom prst="rect">
                <a:avLst/>
              </a:prstGeom>
              <a:blipFill>
                <a:blip r:embed="rId8"/>
                <a:stretch>
                  <a:fillRect t="-4717" r="-1662" b="-37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직사각형 72">
                <a:extLst>
                  <a:ext uri="{FF2B5EF4-FFF2-40B4-BE49-F238E27FC236}">
                    <a16:creationId xmlns:a16="http://schemas.microsoft.com/office/drawing/2014/main" id="{0C01BB69-9B72-4C0F-BD53-1B7AD79266D1}"/>
                  </a:ext>
                </a:extLst>
              </p:cNvPr>
              <p:cNvSpPr/>
              <p:nvPr/>
            </p:nvSpPr>
            <p:spPr>
              <a:xfrm>
                <a:off x="6667244" y="5381287"/>
                <a:ext cx="219585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en-US" altLang="ko-KR" sz="1800" i="1" smtClean="0">
                          <a:solidFill>
                            <a:schemeClr val="tx1"/>
                          </a:solidFill>
                          <a:latin typeface="Cambria Math" panose="02040503050406030204" pitchFamily="18" charset="0"/>
                          <a:ea typeface="고도 M" panose="02000503000000020004" pitchFamily="2" charset="-127"/>
                        </a:rPr>
                        <m:t>𝑤</m:t>
                      </m:r>
                      <m:r>
                        <a:rPr lang="en-US" altLang="ko-KR" sz="1800" i="1" smtClean="0">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r>
                        <a:rPr lang="en-US" altLang="ko-KR" sz="1800" i="1">
                          <a:solidFill>
                            <a:schemeClr val="tx1"/>
                          </a:solidFill>
                          <a:latin typeface="Cambria Math" panose="02040503050406030204" pitchFamily="18" charset="0"/>
                          <a:ea typeface="고도 M" panose="02000503000000020004" pitchFamily="2" charset="-127"/>
                        </a:rPr>
                        <m:t>𝑥</m:t>
                      </m:r>
                    </m:oMath>
                  </m:oMathPara>
                </a14:m>
                <a:endParaRPr lang="en-US" altLang="ko-KR" sz="18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i="1">
                          <a:solidFill>
                            <a:schemeClr val="tx1"/>
                          </a:solidFill>
                          <a:latin typeface="Cambria Math" panose="02040503050406030204" pitchFamily="18" charset="0"/>
                          <a:ea typeface="고도 M" panose="02000503000000020004" pitchFamily="2" charset="-127"/>
                        </a:rPr>
                        <m:t>𝑏</m:t>
                      </m:r>
                      <m:r>
                        <a:rPr lang="en-US" altLang="ko-KR" sz="1800" i="1">
                          <a:solidFill>
                            <a:schemeClr val="tx1"/>
                          </a:solidFill>
                          <a:latin typeface="Cambria Math" panose="02040503050406030204" pitchFamily="18" charset="0"/>
                          <a:ea typeface="고도 M" panose="02000503000000020004" pitchFamily="2" charset="-127"/>
                        </a:rPr>
                        <m:t>+</m:t>
                      </m:r>
                      <m:r>
                        <a:rPr lang="ko-KR" altLang="en-US" sz="1800" i="1">
                          <a:solidFill>
                            <a:schemeClr val="tx1"/>
                          </a:solidFill>
                          <a:latin typeface="Cambria Math" panose="02040503050406030204" pitchFamily="18" charset="0"/>
                          <a:ea typeface="고도 M" panose="02000503000000020004" pitchFamily="2" charset="-127"/>
                        </a:rPr>
                        <m:t>𝛼</m:t>
                      </m:r>
                      <m:d>
                        <m:dPr>
                          <m:ctrlPr>
                            <a:rPr lang="en-US" altLang="ko-KR" sz="1800" i="1">
                              <a:solidFill>
                                <a:schemeClr val="tx1"/>
                              </a:solidFill>
                              <a:latin typeface="Cambria Math" panose="02040503050406030204" pitchFamily="18" charset="0"/>
                              <a:ea typeface="고도 M" panose="02000503000000020004" pitchFamily="2" charset="-127"/>
                            </a:rPr>
                          </m:ctrlPr>
                        </m:dPr>
                        <m:e>
                          <m:r>
                            <a:rPr lang="en-US" altLang="ko-KR" sz="1800" i="1">
                              <a:solidFill>
                                <a:schemeClr val="tx1"/>
                              </a:solidFill>
                              <a:latin typeface="Cambria Math" panose="02040503050406030204" pitchFamily="18" charset="0"/>
                              <a:ea typeface="고도 M" panose="02000503000000020004" pitchFamily="2" charset="-127"/>
                            </a:rPr>
                            <m:t>𝑦</m:t>
                          </m:r>
                          <m:r>
                            <a:rPr lang="en-US" altLang="ko-KR" sz="1800" i="1">
                              <a:solidFill>
                                <a:schemeClr val="tx1"/>
                              </a:solidFill>
                              <a:latin typeface="Cambria Math" panose="02040503050406030204" pitchFamily="18" charset="0"/>
                              <a:ea typeface="고도 M" panose="02000503000000020004" pitchFamily="2" charset="-127"/>
                            </a:rPr>
                            <m:t>−</m:t>
                          </m:r>
                          <m:r>
                            <a:rPr lang="en-US" altLang="ko-KR" sz="1800" b="0" i="1" smtClean="0">
                              <a:solidFill>
                                <a:schemeClr val="tx1"/>
                              </a:solidFill>
                              <a:latin typeface="Cambria Math" panose="02040503050406030204" pitchFamily="18" charset="0"/>
                              <a:ea typeface="고도 M" panose="02000503000000020004" pitchFamily="2" charset="-127"/>
                            </a:rPr>
                            <m:t>𝑎</m:t>
                          </m:r>
                        </m:e>
                      </m:d>
                    </m:oMath>
                  </m:oMathPara>
                </a14:m>
                <a:endParaRPr lang="ko-KR" altLang="en-US" sz="1800"/>
              </a:p>
            </p:txBody>
          </p:sp>
        </mc:Choice>
        <mc:Fallback xmlns="">
          <p:sp>
            <p:nvSpPr>
              <p:cNvPr id="73" name="직사각형 72">
                <a:extLst>
                  <a:ext uri="{FF2B5EF4-FFF2-40B4-BE49-F238E27FC236}">
                    <a16:creationId xmlns:a16="http://schemas.microsoft.com/office/drawing/2014/main" id="{0C01BB69-9B72-4C0F-BD53-1B7AD79266D1}"/>
                  </a:ext>
                </a:extLst>
              </p:cNvPr>
              <p:cNvSpPr>
                <a:spLocks noRot="1" noChangeAspect="1" noMove="1" noResize="1" noEditPoints="1" noAdjustHandles="1" noChangeArrowheads="1" noChangeShapeType="1" noTextEdit="1"/>
              </p:cNvSpPr>
              <p:nvPr/>
            </p:nvSpPr>
            <p:spPr>
              <a:xfrm>
                <a:off x="6667244" y="5381287"/>
                <a:ext cx="2195858" cy="646331"/>
              </a:xfrm>
              <a:prstGeom prst="rect">
                <a:avLst/>
              </a:prstGeom>
              <a:blipFill>
                <a:blip r:embed="rId9"/>
                <a:stretch>
                  <a:fillRect b="-2830"/>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369DCB2C-FE32-4A8D-B4AA-36C8239EF4AB}"/>
              </a:ext>
            </a:extLst>
          </p:cNvPr>
          <p:cNvSpPr/>
          <p:nvPr/>
        </p:nvSpPr>
        <p:spPr>
          <a:xfrm>
            <a:off x="5603044" y="2208824"/>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044B686E-357D-46A1-A461-59A219037448}"/>
              </a:ext>
            </a:extLst>
          </p:cNvPr>
          <p:cNvSpPr/>
          <p:nvPr/>
        </p:nvSpPr>
        <p:spPr>
          <a:xfrm>
            <a:off x="5475722" y="2424255"/>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3C82E733-B92F-4607-91DA-F0EE69328EA0}"/>
              </a:ext>
            </a:extLst>
          </p:cNvPr>
          <p:cNvSpPr/>
          <p:nvPr/>
        </p:nvSpPr>
        <p:spPr>
          <a:xfrm>
            <a:off x="5825008" y="2407864"/>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4F4E539A-31C9-4882-B2AE-D63106454023}"/>
              </a:ext>
            </a:extLst>
          </p:cNvPr>
          <p:cNvSpPr/>
          <p:nvPr/>
        </p:nvSpPr>
        <p:spPr>
          <a:xfrm>
            <a:off x="5551921" y="2647719"/>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04F28474-8FB4-4264-A015-45EF83C5893F}"/>
              </a:ext>
            </a:extLst>
          </p:cNvPr>
          <p:cNvSpPr/>
          <p:nvPr/>
        </p:nvSpPr>
        <p:spPr>
          <a:xfrm>
            <a:off x="5826694" y="2647719"/>
            <a:ext cx="152398" cy="152398"/>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EDCAD089-1DE5-447C-8854-801469649FDE}"/>
              </a:ext>
            </a:extLst>
          </p:cNvPr>
          <p:cNvSpPr/>
          <p:nvPr/>
        </p:nvSpPr>
        <p:spPr>
          <a:xfrm>
            <a:off x="6543609" y="1666886"/>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06C430B-D847-4558-BA60-CB05E3BEE818}"/>
              </a:ext>
            </a:extLst>
          </p:cNvPr>
          <p:cNvSpPr/>
          <p:nvPr/>
        </p:nvSpPr>
        <p:spPr>
          <a:xfrm>
            <a:off x="6864834" y="1581011"/>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683247FF-5BA3-4252-9584-2F3F20FA70EA}"/>
              </a:ext>
            </a:extLst>
          </p:cNvPr>
          <p:cNvSpPr/>
          <p:nvPr/>
        </p:nvSpPr>
        <p:spPr>
          <a:xfrm>
            <a:off x="6776826" y="1867089"/>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1DCE2CF-0693-424C-A50A-3441EB4F458F}"/>
              </a:ext>
            </a:extLst>
          </p:cNvPr>
          <p:cNvSpPr/>
          <p:nvPr/>
        </p:nvSpPr>
        <p:spPr>
          <a:xfrm>
            <a:off x="6436720" y="1964078"/>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52EC061-FF73-407E-9259-14A109842515}"/>
              </a:ext>
            </a:extLst>
          </p:cNvPr>
          <p:cNvSpPr/>
          <p:nvPr/>
        </p:nvSpPr>
        <p:spPr>
          <a:xfrm>
            <a:off x="6251532" y="1835954"/>
            <a:ext cx="167640" cy="19398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EB08CD3-42DC-4284-B64A-BE14F75BC4B8}"/>
              </a:ext>
            </a:extLst>
          </p:cNvPr>
          <p:cNvSpPr txBox="1"/>
          <p:nvPr/>
        </p:nvSpPr>
        <p:spPr>
          <a:xfrm>
            <a:off x="5991922" y="3032760"/>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0828EA75-43A4-4E90-8E62-28ACBA7F878E}"/>
              </a:ext>
            </a:extLst>
          </p:cNvPr>
          <p:cNvSpPr txBox="1"/>
          <p:nvPr/>
        </p:nvSpPr>
        <p:spPr>
          <a:xfrm>
            <a:off x="4823111" y="176993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8" name="직선 연결선 37">
            <a:extLst>
              <a:ext uri="{FF2B5EF4-FFF2-40B4-BE49-F238E27FC236}">
                <a16:creationId xmlns:a16="http://schemas.microsoft.com/office/drawing/2014/main" id="{5EE5BE21-00C4-4A65-9901-065F2C7FB99E}"/>
              </a:ext>
            </a:extLst>
          </p:cNvPr>
          <p:cNvCxnSpPr>
            <a:cxnSpLocks/>
          </p:cNvCxnSpPr>
          <p:nvPr/>
        </p:nvCxnSpPr>
        <p:spPr>
          <a:xfrm>
            <a:off x="5402918" y="1699767"/>
            <a:ext cx="1218990" cy="1225391"/>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DA42714-4FCE-4933-B7A7-4A44D5CCA62F}"/>
              </a:ext>
            </a:extLst>
          </p:cNvPr>
          <p:cNvSpPr txBox="1"/>
          <p:nvPr/>
        </p:nvSpPr>
        <p:spPr>
          <a:xfrm>
            <a:off x="6468234" y="2852076"/>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99EBE06B-B5CB-4384-8E72-79EB7772B61D}"/>
              </a:ext>
            </a:extLst>
          </p:cNvPr>
          <p:cNvSpPr txBox="1"/>
          <p:nvPr/>
        </p:nvSpPr>
        <p:spPr>
          <a:xfrm>
            <a:off x="5076911" y="1405109"/>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94361802-B3D9-413E-9307-D5D9EC395585}"/>
              </a:ext>
            </a:extLst>
          </p:cNvPr>
          <p:cNvSpPr txBox="1"/>
          <p:nvPr/>
        </p:nvSpPr>
        <p:spPr>
          <a:xfrm>
            <a:off x="7063806" y="851063"/>
            <a:ext cx="24881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w1*x1+w2*x2=0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240400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46" name="TextBox 45">
            <a:extLst>
              <a:ext uri="{FF2B5EF4-FFF2-40B4-BE49-F238E27FC236}">
                <a16:creationId xmlns:a16="http://schemas.microsoft.com/office/drawing/2014/main" id="{94361802-B3D9-413E-9307-D5D9EC395585}"/>
              </a:ext>
            </a:extLst>
          </p:cNvPr>
          <p:cNvSpPr txBox="1"/>
          <p:nvPr/>
        </p:nvSpPr>
        <p:spPr>
          <a:xfrm>
            <a:off x="1389446" y="2055023"/>
            <a:ext cx="36263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9</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15</a:t>
            </a:r>
            <a:r>
              <a:rPr lang="ko-KR" altLang="en-US" sz="2400">
                <a:solidFill>
                  <a:schemeClr val="tx1"/>
                </a:solidFill>
                <a:latin typeface="고도 M" panose="02000503000000020004" pitchFamily="2" charset="-127"/>
                <a:ea typeface="고도 M" panose="02000503000000020004" pitchFamily="2" charset="-127"/>
              </a:rPr>
              <a:t>분 부터 진행 합니다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4487345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137423"/>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690945"/>
              <a:ext cx="639336" cy="750850"/>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양성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상당히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5819669" y="4611045"/>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3505669" y="393061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659842" y="4262820"/>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593304" y="398117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4789733" y="448736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
        <p:nvSpPr>
          <p:cNvPr id="3" name="TextBox 2">
            <a:extLst>
              <a:ext uri="{FF2B5EF4-FFF2-40B4-BE49-F238E27FC236}">
                <a16:creationId xmlns:a16="http://schemas.microsoft.com/office/drawing/2014/main" id="{8AEFD3D6-7154-468B-AEE7-F79DB414B53D}"/>
              </a:ext>
            </a:extLst>
          </p:cNvPr>
          <p:cNvSpPr txBox="1"/>
          <p:nvPr/>
        </p:nvSpPr>
        <p:spPr>
          <a:xfrm>
            <a:off x="4037507" y="6384464"/>
            <a:ext cx="8034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80%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9EE0A0A1-1AEB-4471-A6D7-0702FB442A23}"/>
              </a:ext>
            </a:extLst>
          </p:cNvPr>
          <p:cNvSpPr txBox="1"/>
          <p:nvPr/>
        </p:nvSpPr>
        <p:spPr>
          <a:xfrm>
            <a:off x="5338804" y="6372778"/>
            <a:ext cx="80342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97510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5264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6446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41375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2753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FFA497-0D4A-4975-9C11-7407C2473392}"/>
                  </a:ext>
                </a:extLst>
              </p:cNvPr>
              <p:cNvSpPr txBox="1"/>
              <p:nvPr/>
            </p:nvSpPr>
            <p:spPr>
              <a:xfrm>
                <a:off x="1473200" y="1188720"/>
                <a:ext cx="2333909" cy="584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𝑤𝑥</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2" name="TextBox 1">
                <a:extLst>
                  <a:ext uri="{FF2B5EF4-FFF2-40B4-BE49-F238E27FC236}">
                    <a16:creationId xmlns:a16="http://schemas.microsoft.com/office/drawing/2014/main" id="{9EFFA497-0D4A-4975-9C11-7407C2473392}"/>
                  </a:ext>
                </a:extLst>
              </p:cNvPr>
              <p:cNvSpPr txBox="1">
                <a:spLocks noRot="1" noChangeAspect="1" noMove="1" noResize="1" noEditPoints="1" noAdjustHandles="1" noChangeArrowheads="1" noChangeShapeType="1" noTextEdit="1"/>
              </p:cNvSpPr>
              <p:nvPr/>
            </p:nvSpPr>
            <p:spPr>
              <a:xfrm>
                <a:off x="1473200" y="1188720"/>
                <a:ext cx="2333909" cy="58477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A327A8-4D99-431D-B577-5AACF0E45F62}"/>
                  </a:ext>
                </a:extLst>
              </p:cNvPr>
              <p:cNvSpPr txBox="1"/>
              <p:nvPr/>
            </p:nvSpPr>
            <p:spPr>
              <a:xfrm>
                <a:off x="1473200" y="2352040"/>
                <a:ext cx="4037580" cy="584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1473200" y="2352040"/>
                <a:ext cx="4037580" cy="584775"/>
              </a:xfrm>
              <a:prstGeom prst="rect">
                <a:avLst/>
              </a:prstGeom>
              <a:blipFill>
                <a:blip r:embed="rId7"/>
                <a:stretch>
                  <a:fillRect/>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133558F2-BF25-4404-A154-7784698403D7}"/>
              </a:ext>
            </a:extLst>
          </p:cNvPr>
          <p:cNvSpPr/>
          <p:nvPr/>
        </p:nvSpPr>
        <p:spPr>
          <a:xfrm>
            <a:off x="1294800" y="4196172"/>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E63F8227-1EA0-4F2C-916D-7F6C6A6E35CD}"/>
              </a:ext>
            </a:extLst>
          </p:cNvPr>
          <p:cNvCxnSpPr>
            <a:endCxn id="3" idx="1"/>
          </p:cNvCxnSpPr>
          <p:nvPr/>
        </p:nvCxnSpPr>
        <p:spPr>
          <a:xfrm>
            <a:off x="839307" y="4023526"/>
            <a:ext cx="571690" cy="288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DA5D98A4-9917-42E1-94C9-67A52E248F5E}"/>
              </a:ext>
            </a:extLst>
          </p:cNvPr>
          <p:cNvCxnSpPr>
            <a:cxnSpLocks/>
            <a:endCxn id="3" idx="3"/>
          </p:cNvCxnSpPr>
          <p:nvPr/>
        </p:nvCxnSpPr>
        <p:spPr>
          <a:xfrm flipV="1">
            <a:off x="916447" y="4873415"/>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942043E-5C1C-47C2-9321-154E3ED8263A}"/>
              </a:ext>
            </a:extLst>
          </p:cNvPr>
          <p:cNvCxnSpPr>
            <a:cxnSpLocks/>
          </p:cNvCxnSpPr>
          <p:nvPr/>
        </p:nvCxnSpPr>
        <p:spPr>
          <a:xfrm>
            <a:off x="666661" y="4592892"/>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74A4CF-820B-4E5A-B854-D7031ACACA50}"/>
              </a:ext>
            </a:extLst>
          </p:cNvPr>
          <p:cNvSpPr txBox="1"/>
          <p:nvPr/>
        </p:nvSpPr>
        <p:spPr>
          <a:xfrm>
            <a:off x="1285140" y="4334438"/>
            <a:ext cx="25524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9389FE58-3A17-46DE-907D-F6F2333D1753}"/>
              </a:ext>
            </a:extLst>
          </p:cNvPr>
          <p:cNvSpPr txBox="1"/>
          <p:nvPr/>
        </p:nvSpPr>
        <p:spPr>
          <a:xfrm>
            <a:off x="1290718" y="4603927"/>
            <a:ext cx="262195"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61B52F7-2F54-4466-940F-91A91C60A05B}"/>
              </a:ext>
            </a:extLst>
          </p:cNvPr>
          <p:cNvSpPr txBox="1"/>
          <p:nvPr/>
        </p:nvSpPr>
        <p:spPr>
          <a:xfrm>
            <a:off x="587208" y="3833265"/>
            <a:ext cx="314355"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B68273F7-295A-42A5-9047-B30A2B515554}"/>
              </a:ext>
            </a:extLst>
          </p:cNvPr>
          <p:cNvSpPr txBox="1"/>
          <p:nvPr/>
        </p:nvSpPr>
        <p:spPr>
          <a:xfrm>
            <a:off x="352306" y="4397159"/>
            <a:ext cx="25524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E433F1CA-E9E5-4FC1-9847-4EE1A628CE14}"/>
              </a:ext>
            </a:extLst>
          </p:cNvPr>
          <p:cNvSpPr txBox="1"/>
          <p:nvPr/>
        </p:nvSpPr>
        <p:spPr>
          <a:xfrm>
            <a:off x="673666" y="5073986"/>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31" name="직선 화살표 연결선 30">
            <a:extLst>
              <a:ext uri="{FF2B5EF4-FFF2-40B4-BE49-F238E27FC236}">
                <a16:creationId xmlns:a16="http://schemas.microsoft.com/office/drawing/2014/main" id="{C9C1685F-4916-4042-BD7C-3EC4F4E2F92C}"/>
              </a:ext>
            </a:extLst>
          </p:cNvPr>
          <p:cNvCxnSpPr>
            <a:cxnSpLocks/>
          </p:cNvCxnSpPr>
          <p:nvPr/>
        </p:nvCxnSpPr>
        <p:spPr>
          <a:xfrm>
            <a:off x="2088240" y="4611273"/>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7FE64CE8-37F8-499F-A8D1-582D5628BAAC}"/>
              </a:ext>
            </a:extLst>
          </p:cNvPr>
          <p:cNvSpPr/>
          <p:nvPr/>
        </p:nvSpPr>
        <p:spPr>
          <a:xfrm>
            <a:off x="4353585" y="4196172"/>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E3B41867-E5D6-4754-8E11-17ED76D56DFC}"/>
              </a:ext>
            </a:extLst>
          </p:cNvPr>
          <p:cNvCxnSpPr>
            <a:endCxn id="32" idx="1"/>
          </p:cNvCxnSpPr>
          <p:nvPr/>
        </p:nvCxnSpPr>
        <p:spPr>
          <a:xfrm>
            <a:off x="3898092" y="4023526"/>
            <a:ext cx="571690" cy="288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660ACBD-E51F-4DB6-BCCA-12A6135DC5C0}"/>
              </a:ext>
            </a:extLst>
          </p:cNvPr>
          <p:cNvCxnSpPr>
            <a:cxnSpLocks/>
            <a:endCxn id="32" idx="3"/>
          </p:cNvCxnSpPr>
          <p:nvPr/>
        </p:nvCxnSpPr>
        <p:spPr>
          <a:xfrm flipV="1">
            <a:off x="3975232" y="4873415"/>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7703FF2-3FDA-4C81-8F41-35C6AFD4276B}"/>
              </a:ext>
            </a:extLst>
          </p:cNvPr>
          <p:cNvCxnSpPr>
            <a:cxnSpLocks/>
          </p:cNvCxnSpPr>
          <p:nvPr/>
        </p:nvCxnSpPr>
        <p:spPr>
          <a:xfrm>
            <a:off x="3725446" y="4592892"/>
            <a:ext cx="6476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4B6399-2760-4E6F-9AA9-EC2DC494EF43}"/>
                  </a:ext>
                </a:extLst>
              </p:cNvPr>
              <p:cNvSpPr txBox="1"/>
              <p:nvPr/>
            </p:nvSpPr>
            <p:spPr>
              <a:xfrm>
                <a:off x="3221515" y="3759200"/>
                <a:ext cx="671134" cy="333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1</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194B6399-2760-4E6F-9AA9-EC2DC494EF43}"/>
                  </a:ext>
                </a:extLst>
              </p:cNvPr>
              <p:cNvSpPr txBox="1">
                <a:spLocks noRot="1" noChangeAspect="1" noMove="1" noResize="1" noEditPoints="1" noAdjustHandles="1" noChangeArrowheads="1" noChangeShapeType="1" noTextEdit="1"/>
              </p:cNvSpPr>
              <p:nvPr/>
            </p:nvSpPr>
            <p:spPr>
              <a:xfrm>
                <a:off x="3221515" y="3759200"/>
                <a:ext cx="671134" cy="333828"/>
              </a:xfrm>
              <a:prstGeom prst="rect">
                <a:avLst/>
              </a:prstGeom>
              <a:blipFill>
                <a:blip r:embed="rId8"/>
                <a:stretch>
                  <a:fillRect r="-18018" b="-3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2B1FE19-5591-4581-87E7-3C13CFB84374}"/>
                  </a:ext>
                </a:extLst>
              </p:cNvPr>
              <p:cNvSpPr txBox="1"/>
              <p:nvPr/>
            </p:nvSpPr>
            <p:spPr>
              <a:xfrm>
                <a:off x="3073315" y="4404966"/>
                <a:ext cx="681427" cy="333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2</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2</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9" name="TextBox 38">
                <a:extLst>
                  <a:ext uri="{FF2B5EF4-FFF2-40B4-BE49-F238E27FC236}">
                    <a16:creationId xmlns:a16="http://schemas.microsoft.com/office/drawing/2014/main" id="{92B1FE19-5591-4581-87E7-3C13CFB84374}"/>
                  </a:ext>
                </a:extLst>
              </p:cNvPr>
              <p:cNvSpPr txBox="1">
                <a:spLocks noRot="1" noChangeAspect="1" noMove="1" noResize="1" noEditPoints="1" noAdjustHandles="1" noChangeArrowheads="1" noChangeShapeType="1" noTextEdit="1"/>
              </p:cNvSpPr>
              <p:nvPr/>
            </p:nvSpPr>
            <p:spPr>
              <a:xfrm>
                <a:off x="3073315" y="4404966"/>
                <a:ext cx="681427" cy="333828"/>
              </a:xfrm>
              <a:prstGeom prst="rect">
                <a:avLst/>
              </a:prstGeom>
              <a:blipFill>
                <a:blip r:embed="rId9"/>
                <a:stretch>
                  <a:fillRect r="-18750" b="-38889"/>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59103E9A-E157-412E-B493-995FB15A2AA6}"/>
              </a:ext>
            </a:extLst>
          </p:cNvPr>
          <p:cNvSpPr txBox="1"/>
          <p:nvPr/>
        </p:nvSpPr>
        <p:spPr>
          <a:xfrm>
            <a:off x="3732451" y="5073986"/>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1" name="직선 화살표 연결선 40">
            <a:extLst>
              <a:ext uri="{FF2B5EF4-FFF2-40B4-BE49-F238E27FC236}">
                <a16:creationId xmlns:a16="http://schemas.microsoft.com/office/drawing/2014/main" id="{A097CFEB-AC02-4FBD-A34F-55BAE8EE49EE}"/>
              </a:ext>
            </a:extLst>
          </p:cNvPr>
          <p:cNvCxnSpPr>
            <a:cxnSpLocks/>
          </p:cNvCxnSpPr>
          <p:nvPr/>
        </p:nvCxnSpPr>
        <p:spPr>
          <a:xfrm>
            <a:off x="5147025" y="4611273"/>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D6EAEDDF-6B93-4ACF-90FF-61D2BD793BD1}"/>
              </a:ext>
            </a:extLst>
          </p:cNvPr>
          <p:cNvSpPr/>
          <p:nvPr/>
        </p:nvSpPr>
        <p:spPr>
          <a:xfrm>
            <a:off x="7599247" y="4144316"/>
            <a:ext cx="793440" cy="79343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3" name="직선 화살표 연결선 42">
            <a:extLst>
              <a:ext uri="{FF2B5EF4-FFF2-40B4-BE49-F238E27FC236}">
                <a16:creationId xmlns:a16="http://schemas.microsoft.com/office/drawing/2014/main" id="{B49616DF-9897-44C8-9696-BA1680296467}"/>
              </a:ext>
            </a:extLst>
          </p:cNvPr>
          <p:cNvCxnSpPr>
            <a:endCxn id="42" idx="1"/>
          </p:cNvCxnSpPr>
          <p:nvPr/>
        </p:nvCxnSpPr>
        <p:spPr>
          <a:xfrm>
            <a:off x="7143754" y="3971670"/>
            <a:ext cx="571690" cy="288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7909589-1113-410A-9B56-8DC5992A5271}"/>
              </a:ext>
            </a:extLst>
          </p:cNvPr>
          <p:cNvCxnSpPr>
            <a:cxnSpLocks/>
            <a:endCxn id="42" idx="3"/>
          </p:cNvCxnSpPr>
          <p:nvPr/>
        </p:nvCxnSpPr>
        <p:spPr>
          <a:xfrm flipV="1">
            <a:off x="7220894" y="4821559"/>
            <a:ext cx="494550" cy="32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CA4B964-DABE-440A-A077-768946E55E3B}"/>
              </a:ext>
            </a:extLst>
          </p:cNvPr>
          <p:cNvCxnSpPr>
            <a:cxnSpLocks/>
          </p:cNvCxnSpPr>
          <p:nvPr/>
        </p:nvCxnSpPr>
        <p:spPr>
          <a:xfrm>
            <a:off x="6971108" y="4541036"/>
            <a:ext cx="6476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C19543D-ADA7-446A-88D0-0599306BB3BB}"/>
                  </a:ext>
                </a:extLst>
              </p:cNvPr>
              <p:cNvSpPr txBox="1"/>
              <p:nvPr/>
            </p:nvSpPr>
            <p:spPr>
              <a:xfrm>
                <a:off x="6467177" y="3707344"/>
                <a:ext cx="671134" cy="333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i="1">
                              <a:solidFill>
                                <a:schemeClr val="tx1"/>
                              </a:solidFill>
                              <a:latin typeface="Cambria Math" panose="02040503050406030204" pitchFamily="18" charset="0"/>
                              <a:ea typeface="고도 M" panose="02000503000000020004" pitchFamily="2" charset="-127"/>
                            </a:rPr>
                            <m:t>1</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1</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6" name="TextBox 45">
                <a:extLst>
                  <a:ext uri="{FF2B5EF4-FFF2-40B4-BE49-F238E27FC236}">
                    <a16:creationId xmlns:a16="http://schemas.microsoft.com/office/drawing/2014/main" id="{1C19543D-ADA7-446A-88D0-0599306BB3BB}"/>
                  </a:ext>
                </a:extLst>
              </p:cNvPr>
              <p:cNvSpPr txBox="1">
                <a:spLocks noRot="1" noChangeAspect="1" noMove="1" noResize="1" noEditPoints="1" noAdjustHandles="1" noChangeArrowheads="1" noChangeShapeType="1" noTextEdit="1"/>
              </p:cNvSpPr>
              <p:nvPr/>
            </p:nvSpPr>
            <p:spPr>
              <a:xfrm>
                <a:off x="6467177" y="3707344"/>
                <a:ext cx="671134" cy="333828"/>
              </a:xfrm>
              <a:prstGeom prst="rect">
                <a:avLst/>
              </a:prstGeom>
              <a:blipFill>
                <a:blip r:embed="rId10"/>
                <a:stretch>
                  <a:fillRect r="-19091" b="-381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5D96DD7-5195-4687-BE26-B4A1C8EE397C}"/>
                  </a:ext>
                </a:extLst>
              </p:cNvPr>
              <p:cNvSpPr txBox="1"/>
              <p:nvPr/>
            </p:nvSpPr>
            <p:spPr>
              <a:xfrm>
                <a:off x="6173046" y="4341047"/>
                <a:ext cx="9727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𝑤</m:t>
                          </m:r>
                        </m:e>
                        <m:sub>
                          <m:r>
                            <a:rPr lang="en-US" altLang="ko-KR" sz="24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2400" i="1">
                              <a:solidFill>
                                <a:schemeClr val="tx1"/>
                              </a:solidFill>
                              <a:latin typeface="Cambria Math" panose="02040503050406030204" pitchFamily="18" charset="0"/>
                              <a:ea typeface="고도 M" panose="02000503000000020004" pitchFamily="2" charset="-127"/>
                            </a:rPr>
                          </m:ctrlPr>
                        </m:sSub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b="0" i="1" smtClean="0">
                              <a:solidFill>
                                <a:schemeClr val="tx1"/>
                              </a:solidFill>
                              <a:latin typeface="Cambria Math" panose="02040503050406030204" pitchFamily="18" charset="0"/>
                              <a:ea typeface="고도 M" panose="02000503000000020004" pitchFamily="2" charset="-127"/>
                            </a:rPr>
                            <m:t>𝑛</m:t>
                          </m:r>
                        </m:sub>
                      </m:sSub>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7" name="TextBox 46">
                <a:extLst>
                  <a:ext uri="{FF2B5EF4-FFF2-40B4-BE49-F238E27FC236}">
                    <a16:creationId xmlns:a16="http://schemas.microsoft.com/office/drawing/2014/main" id="{15D96DD7-5195-4687-BE26-B4A1C8EE397C}"/>
                  </a:ext>
                </a:extLst>
              </p:cNvPr>
              <p:cNvSpPr txBox="1">
                <a:spLocks noRot="1" noChangeAspect="1" noMove="1" noResize="1" noEditPoints="1" noAdjustHandles="1" noChangeArrowheads="1" noChangeShapeType="1" noTextEdit="1"/>
              </p:cNvSpPr>
              <p:nvPr/>
            </p:nvSpPr>
            <p:spPr>
              <a:xfrm>
                <a:off x="6173046" y="4341047"/>
                <a:ext cx="972767" cy="461665"/>
              </a:xfrm>
              <a:prstGeom prst="rect">
                <a:avLst/>
              </a:prstGeom>
              <a:blipFill>
                <a:blip r:embed="rId11"/>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BA029D2D-149B-4317-BECA-5F401C5DF83E}"/>
              </a:ext>
            </a:extLst>
          </p:cNvPr>
          <p:cNvSpPr txBox="1"/>
          <p:nvPr/>
        </p:nvSpPr>
        <p:spPr>
          <a:xfrm>
            <a:off x="6978113" y="5022130"/>
            <a:ext cx="267990" cy="333828"/>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49" name="직선 화살표 연결선 48">
            <a:extLst>
              <a:ext uri="{FF2B5EF4-FFF2-40B4-BE49-F238E27FC236}">
                <a16:creationId xmlns:a16="http://schemas.microsoft.com/office/drawing/2014/main" id="{22D36C1F-1080-4F22-B621-540AF5296A3B}"/>
              </a:ext>
            </a:extLst>
          </p:cNvPr>
          <p:cNvCxnSpPr>
            <a:cxnSpLocks/>
          </p:cNvCxnSpPr>
          <p:nvPr/>
        </p:nvCxnSpPr>
        <p:spPr>
          <a:xfrm>
            <a:off x="8392687" y="4559417"/>
            <a:ext cx="6476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A7F7FE-DF75-454E-B272-8D912BF3BA80}"/>
                  </a:ext>
                </a:extLst>
              </p:cNvPr>
              <p:cNvSpPr txBox="1"/>
              <p:nvPr/>
            </p:nvSpPr>
            <p:spPr>
              <a:xfrm>
                <a:off x="6421684" y="3960277"/>
                <a:ext cx="5100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고도 M" panose="02000503000000020004" pitchFamily="2" charset="-127"/>
                        </a:rPr>
                        <m:t>…</m:t>
                      </m:r>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0" name="TextBox 49">
                <a:extLst>
                  <a:ext uri="{FF2B5EF4-FFF2-40B4-BE49-F238E27FC236}">
                    <a16:creationId xmlns:a16="http://schemas.microsoft.com/office/drawing/2014/main" id="{B4A7F7FE-DF75-454E-B272-8D912BF3BA80}"/>
                  </a:ext>
                </a:extLst>
              </p:cNvPr>
              <p:cNvSpPr txBox="1">
                <a:spLocks noRot="1" noChangeAspect="1" noMove="1" noResize="1" noEditPoints="1" noAdjustHandles="1" noChangeArrowheads="1" noChangeShapeType="1" noTextEdit="1"/>
              </p:cNvSpPr>
              <p:nvPr/>
            </p:nvSpPr>
            <p:spPr>
              <a:xfrm>
                <a:off x="6421684" y="3960277"/>
                <a:ext cx="510075" cy="461665"/>
              </a:xfrm>
              <a:prstGeom prst="rect">
                <a:avLst/>
              </a:prstGeom>
              <a:blipFill>
                <a:blip r:embed="rId12"/>
                <a:stretch>
                  <a:fillRect/>
                </a:stretch>
              </a:blipFill>
            </p:spPr>
            <p:txBody>
              <a:bodyPr/>
              <a:lstStyle/>
              <a:p>
                <a:r>
                  <a:rPr lang="ko-KR" altLang="en-US">
                    <a:noFill/>
                  </a:rPr>
                  <a:t> </a:t>
                </a:r>
              </a:p>
            </p:txBody>
          </p:sp>
        </mc:Fallback>
      </mc:AlternateContent>
      <p:cxnSp>
        <p:nvCxnSpPr>
          <p:cNvPr id="51" name="직선 화살표 연결선 50">
            <a:extLst>
              <a:ext uri="{FF2B5EF4-FFF2-40B4-BE49-F238E27FC236}">
                <a16:creationId xmlns:a16="http://schemas.microsoft.com/office/drawing/2014/main" id="{2E5531D6-D9F9-4B4A-B894-8D3C04655B91}"/>
              </a:ext>
            </a:extLst>
          </p:cNvPr>
          <p:cNvCxnSpPr>
            <a:cxnSpLocks/>
          </p:cNvCxnSpPr>
          <p:nvPr/>
        </p:nvCxnSpPr>
        <p:spPr>
          <a:xfrm>
            <a:off x="6978113" y="4321618"/>
            <a:ext cx="659247" cy="1358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911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6" name="TextBox 5">
            <a:extLst>
              <a:ext uri="{FF2B5EF4-FFF2-40B4-BE49-F238E27FC236}">
                <a16:creationId xmlns:a16="http://schemas.microsoft.com/office/drawing/2014/main" id="{27AD65BE-A5E2-4780-B05C-BD33E4781A47}"/>
              </a:ext>
            </a:extLst>
          </p:cNvPr>
          <p:cNvSpPr txBox="1"/>
          <p:nvPr/>
        </p:nvSpPr>
        <p:spPr>
          <a:xfrm>
            <a:off x="782320" y="1219200"/>
            <a:ext cx="9474068"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x[0] = [1.799e+01, 1.038e+01, 1.228e+02, 1.001e+03, 1.184e-01,....]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828F40BA-3BE1-4D65-93B2-56D5FD9395E2}"/>
              </a:ext>
            </a:extLst>
          </p:cNvPr>
          <p:cNvSpPr txBox="1"/>
          <p:nvPr/>
        </p:nvSpPr>
        <p:spPr>
          <a:xfrm>
            <a:off x="782319" y="1994545"/>
            <a:ext cx="360066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self.w = ([1,1,1,1,1,1,1,...])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7" name="TextBox 36">
            <a:extLst>
              <a:ext uri="{FF2B5EF4-FFF2-40B4-BE49-F238E27FC236}">
                <a16:creationId xmlns:a16="http://schemas.microsoft.com/office/drawing/2014/main" id="{2D4F8E78-8071-4769-98DE-A69B56D0B91C}"/>
              </a:ext>
            </a:extLst>
          </p:cNvPr>
          <p:cNvSpPr txBox="1"/>
          <p:nvPr/>
        </p:nvSpPr>
        <p:spPr>
          <a:xfrm>
            <a:off x="782319" y="2769890"/>
            <a:ext cx="4147289" cy="2308324"/>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len(x)</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x.shape[1]</a:t>
            </a:r>
          </a:p>
          <a:p>
            <a:r>
              <a:rPr lang="en-US" altLang="ko-KR" sz="2400">
                <a:solidFill>
                  <a:schemeClr val="tx1"/>
                </a:solidFill>
                <a:latin typeface="고도 M" panose="02000503000000020004" pitchFamily="2" charset="-127"/>
                <a:ea typeface="고도 M" panose="02000503000000020004" pitchFamily="2" charset="-127"/>
              </a:rPr>
              <a:t>30</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self.w = np.ones(x.shape[1])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414243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A327A8-4D99-431D-B577-5AACF0E45F62}"/>
                  </a:ext>
                </a:extLst>
              </p:cNvPr>
              <p:cNvSpPr txBox="1"/>
              <p:nvPr/>
            </p:nvSpPr>
            <p:spPr>
              <a:xfrm>
                <a:off x="1107440" y="1224280"/>
                <a:ext cx="633327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1107440" y="1224280"/>
                <a:ext cx="6333272" cy="584775"/>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E9DF512-F142-49A1-AD14-82269D031254}"/>
              </a:ext>
            </a:extLst>
          </p:cNvPr>
          <p:cNvSpPr txBox="1"/>
          <p:nvPr/>
        </p:nvSpPr>
        <p:spPr>
          <a:xfrm>
            <a:off x="1407160" y="2358648"/>
            <a:ext cx="3794885" cy="1200329"/>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for i in range(x.shape[1])</a:t>
            </a:r>
          </a:p>
          <a:p>
            <a:pPr algn="l"/>
            <a:r>
              <a:rPr lang="en-US" altLang="ko-KR" sz="2400">
                <a:solidFill>
                  <a:schemeClr val="tx1"/>
                </a:solidFill>
                <a:latin typeface="고도 M" panose="02000503000000020004" pitchFamily="2" charset="-127"/>
                <a:ea typeface="고도 M" panose="02000503000000020004" pitchFamily="2" charset="-127"/>
              </a:rPr>
              <a:t>     z += self.w[i] * x[i]</a:t>
            </a:r>
          </a:p>
          <a:p>
            <a:pPr algn="l"/>
            <a:r>
              <a:rPr lang="en-US" altLang="ko-KR" sz="2400">
                <a:solidFill>
                  <a:schemeClr val="tx1"/>
                </a:solidFill>
                <a:latin typeface="고도 M" panose="02000503000000020004" pitchFamily="2" charset="-127"/>
                <a:ea typeface="고도 M" panose="02000503000000020004" pitchFamily="2" charset="-127"/>
              </a:rPr>
              <a:t>z += self.b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1670C67E-22B0-4614-A1B2-B0078E8F5ACA}"/>
              </a:ext>
            </a:extLst>
          </p:cNvPr>
          <p:cNvSpPr txBox="1"/>
          <p:nvPr/>
        </p:nvSpPr>
        <p:spPr>
          <a:xfrm>
            <a:off x="1407160" y="4156968"/>
            <a:ext cx="4410182"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z = np.sum(x * self.w) + self.b</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45307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A327A8-4D99-431D-B577-5AACF0E45F62}"/>
                  </a:ext>
                </a:extLst>
              </p:cNvPr>
              <p:cNvSpPr txBox="1"/>
              <p:nvPr/>
            </p:nvSpPr>
            <p:spPr>
              <a:xfrm>
                <a:off x="828040" y="3429000"/>
                <a:ext cx="633327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sSub>
                        <m:sSubPr>
                          <m:ctrlPr>
                            <a:rPr lang="en-US" altLang="ko-KR" sz="3200" i="1">
                              <a:solidFill>
                                <a:schemeClr val="tx1"/>
                              </a:solidFill>
                              <a:latin typeface="Cambria Math" panose="02040503050406030204" pitchFamily="18" charset="0"/>
                              <a:ea typeface="고도 M" panose="02000503000000020004" pitchFamily="2" charset="-127"/>
                            </a:rPr>
                          </m:ctrlPr>
                        </m:sSub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𝑛</m:t>
                          </m:r>
                        </m:sub>
                      </m:sSub>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𝑏</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4" name="TextBox 13">
                <a:extLst>
                  <a:ext uri="{FF2B5EF4-FFF2-40B4-BE49-F238E27FC236}">
                    <a16:creationId xmlns:a16="http://schemas.microsoft.com/office/drawing/2014/main" id="{45A327A8-4D99-431D-B577-5AACF0E45F62}"/>
                  </a:ext>
                </a:extLst>
              </p:cNvPr>
              <p:cNvSpPr txBox="1">
                <a:spLocks noRot="1" noChangeAspect="1" noMove="1" noResize="1" noEditPoints="1" noAdjustHandles="1" noChangeArrowheads="1" noChangeShapeType="1" noTextEdit="1"/>
              </p:cNvSpPr>
              <p:nvPr/>
            </p:nvSpPr>
            <p:spPr>
              <a:xfrm>
                <a:off x="828040" y="3429000"/>
                <a:ext cx="6333272" cy="58477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B67FFF-0A0B-4CF0-8AF6-D813CD6D1981}"/>
                  </a:ext>
                </a:extLst>
              </p:cNvPr>
              <p:cNvSpPr txBox="1"/>
              <p:nvPr/>
            </p:nvSpPr>
            <p:spPr>
              <a:xfrm>
                <a:off x="903055" y="897633"/>
                <a:ext cx="232807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𝑤𝑥</m:t>
                      </m:r>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b</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35B67FFF-0A0B-4CF0-8AF6-D813CD6D1981}"/>
                  </a:ext>
                </a:extLst>
              </p:cNvPr>
              <p:cNvSpPr txBox="1">
                <a:spLocks noRot="1" noChangeAspect="1" noMove="1" noResize="1" noEditPoints="1" noAdjustHandles="1" noChangeArrowheads="1" noChangeShapeType="1" noTextEdit="1"/>
              </p:cNvSpPr>
              <p:nvPr/>
            </p:nvSpPr>
            <p:spPr>
              <a:xfrm>
                <a:off x="903055" y="897633"/>
                <a:ext cx="2328073" cy="58477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4F6CE2-8F5F-4E49-ABF5-BCA3FD54BF8E}"/>
                  </a:ext>
                </a:extLst>
              </p:cNvPr>
              <p:cNvSpPr txBox="1"/>
              <p:nvPr/>
            </p:nvSpPr>
            <p:spPr>
              <a:xfrm>
                <a:off x="1578695" y="1342402"/>
                <a:ext cx="2099100" cy="1014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𝑦</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9B4F6CE2-8F5F-4E49-ABF5-BCA3FD54BF8E}"/>
                  </a:ext>
                </a:extLst>
              </p:cNvPr>
              <p:cNvSpPr txBox="1">
                <a:spLocks noRot="1" noChangeAspect="1" noMove="1" noResize="1" noEditPoints="1" noAdjustHandles="1" noChangeArrowheads="1" noChangeShapeType="1" noTextEdit="1"/>
              </p:cNvSpPr>
              <p:nvPr/>
            </p:nvSpPr>
            <p:spPr>
              <a:xfrm>
                <a:off x="1578695" y="1342402"/>
                <a:ext cx="2099100" cy="101431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F86ABC-CC9E-46E2-9510-0F34028E3780}"/>
                  </a:ext>
                </a:extLst>
              </p:cNvPr>
              <p:cNvSpPr txBox="1"/>
              <p:nvPr/>
            </p:nvSpPr>
            <p:spPr>
              <a:xfrm>
                <a:off x="1522815" y="2321532"/>
                <a:ext cx="3697679" cy="626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sSup>
                        <m:sSupPr>
                          <m:ctrlPr>
                            <a:rPr lang="en-US" altLang="ko-KR" sz="3200" i="1">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𝑥</m:t>
                          </m:r>
                          <m:d>
                            <m:dPr>
                              <m:ctrlPr>
                                <a:rPr lang="en-US" altLang="ko-KR" sz="3200" i="1">
                                  <a:solidFill>
                                    <a:schemeClr val="tx1"/>
                                  </a:solidFill>
                                  <a:latin typeface="Cambria Math" panose="02040503050406030204" pitchFamily="18" charset="0"/>
                                  <a:ea typeface="고도 M" panose="02000503000000020004" pitchFamily="2" charset="-127"/>
                                </a:rPr>
                              </m:ctrlPr>
                            </m:dPr>
                            <m:e>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e>
                          </m:d>
                        </m:e>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22F86ABC-CC9E-46E2-9510-0F34028E3780}"/>
                  </a:ext>
                </a:extLst>
              </p:cNvPr>
              <p:cNvSpPr txBox="1">
                <a:spLocks noRot="1" noChangeAspect="1" noMove="1" noResize="1" noEditPoints="1" noAdjustHandles="1" noChangeArrowheads="1" noChangeShapeType="1" noTextEdit="1"/>
              </p:cNvSpPr>
              <p:nvPr/>
            </p:nvSpPr>
            <p:spPr>
              <a:xfrm>
                <a:off x="1522815" y="2321532"/>
                <a:ext cx="3697679" cy="62696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934992-3FF6-493A-B4B4-DE0F7F7E7DD8}"/>
                  </a:ext>
                </a:extLst>
              </p:cNvPr>
              <p:cNvSpPr txBox="1"/>
              <p:nvPr/>
            </p:nvSpPr>
            <p:spPr>
              <a:xfrm>
                <a:off x="1161049" y="5289629"/>
                <a:ext cx="40594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 −</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1</m:t>
                          </m:r>
                        </m:sub>
                      </m:sSub>
                      <m:r>
                        <a:rPr lang="en-US" altLang="ko-KR" sz="3200" b="0" i="1" smtClean="0">
                          <a:solidFill>
                            <a:schemeClr val="tx1"/>
                          </a:solidFill>
                          <a:latin typeface="Cambria Math" panose="02040503050406030204" pitchFamily="18" charset="0"/>
                          <a:ea typeface="고도 M" panose="02000503000000020004" pitchFamily="2" charset="-127"/>
                        </a:rPr>
                        <m:t>(</m:t>
                      </m:r>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r>
                        <a:rPr lang="en-US" altLang="ko-KR" sz="32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C6934992-3FF6-493A-B4B4-DE0F7F7E7DD8}"/>
                  </a:ext>
                </a:extLst>
              </p:cNvPr>
              <p:cNvSpPr txBox="1">
                <a:spLocks noRot="1" noChangeAspect="1" noMove="1" noResize="1" noEditPoints="1" noAdjustHandles="1" noChangeArrowheads="1" noChangeShapeType="1" noTextEdit="1"/>
              </p:cNvSpPr>
              <p:nvPr/>
            </p:nvSpPr>
            <p:spPr>
              <a:xfrm>
                <a:off x="1161049" y="5289629"/>
                <a:ext cx="4059445" cy="58477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ED5B8CD-541B-4E57-B909-AD3DC635FC99}"/>
                  </a:ext>
                </a:extLst>
              </p:cNvPr>
              <p:cNvSpPr txBox="1"/>
              <p:nvPr/>
            </p:nvSpPr>
            <p:spPr>
              <a:xfrm>
                <a:off x="1578695" y="4096715"/>
                <a:ext cx="2099100" cy="1014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ko-KR" altLang="en-US" sz="320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𝑦</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1ED5B8CD-541B-4E57-B909-AD3DC635FC99}"/>
                  </a:ext>
                </a:extLst>
              </p:cNvPr>
              <p:cNvSpPr txBox="1">
                <a:spLocks noRot="1" noChangeAspect="1" noMove="1" noResize="1" noEditPoints="1" noAdjustHandles="1" noChangeArrowheads="1" noChangeShapeType="1" noTextEdit="1"/>
              </p:cNvSpPr>
              <p:nvPr/>
            </p:nvSpPr>
            <p:spPr>
              <a:xfrm>
                <a:off x="1578695" y="4096715"/>
                <a:ext cx="2099100" cy="1014317"/>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1EC4EA-8319-414D-BDAC-1A947967BE66}"/>
                  </a:ext>
                </a:extLst>
              </p:cNvPr>
              <p:cNvSpPr txBox="1"/>
              <p:nvPr/>
            </p:nvSpPr>
            <p:spPr>
              <a:xfrm>
                <a:off x="1161048" y="5873328"/>
                <a:ext cx="40594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𝑤</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 −</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a:rPr lang="en-US" altLang="ko-KR" sz="3200" b="0" i="1" smtClean="0">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Sub>
                      <m:r>
                        <a:rPr lang="en-US" altLang="ko-KR" sz="3200" b="0" i="1" smtClean="0">
                          <a:solidFill>
                            <a:schemeClr val="tx1"/>
                          </a:solidFill>
                          <a:latin typeface="Cambria Math" panose="02040503050406030204" pitchFamily="18" charset="0"/>
                          <a:ea typeface="고도 M" panose="02000503000000020004" pitchFamily="2" charset="-127"/>
                        </a:rPr>
                        <m:t>(</m:t>
                      </m:r>
                      <m:acc>
                        <m:accPr>
                          <m:chr m:val="̂"/>
                          <m:ctrlPr>
                            <a:rPr lang="ko-KR" altLang="en-US"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i="1">
                          <a:solidFill>
                            <a:schemeClr val="tx1"/>
                          </a:solidFill>
                          <a:latin typeface="Cambria Math" panose="02040503050406030204" pitchFamily="18" charset="0"/>
                          <a:ea typeface="고도 M" panose="02000503000000020004" pitchFamily="2" charset="-127"/>
                        </a:rPr>
                        <m:t>−</m:t>
                      </m:r>
                      <m:r>
                        <a:rPr lang="en-US" altLang="ko-KR" sz="3200" i="1">
                          <a:solidFill>
                            <a:schemeClr val="tx1"/>
                          </a:solidFill>
                          <a:latin typeface="Cambria Math" panose="02040503050406030204" pitchFamily="18" charset="0"/>
                          <a:ea typeface="고도 M" panose="02000503000000020004" pitchFamily="2" charset="-127"/>
                        </a:rPr>
                        <m:t>𝑦</m:t>
                      </m:r>
                      <m:r>
                        <a:rPr lang="en-US" altLang="ko-KR" sz="32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A81EC4EA-8319-414D-BDAC-1A947967BE66}"/>
                  </a:ext>
                </a:extLst>
              </p:cNvPr>
              <p:cNvSpPr txBox="1">
                <a:spLocks noRot="1" noChangeAspect="1" noMove="1" noResize="1" noEditPoints="1" noAdjustHandles="1" noChangeArrowheads="1" noChangeShapeType="1" noTextEdit="1"/>
              </p:cNvSpPr>
              <p:nvPr/>
            </p:nvSpPr>
            <p:spPr>
              <a:xfrm>
                <a:off x="1161048" y="5873328"/>
                <a:ext cx="4059445" cy="584775"/>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609312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1378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87406"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E8CA6D7-9A8C-4314-835A-17866C604D71}"/>
              </a:ext>
            </a:extLst>
          </p:cNvPr>
          <p:cNvSpPr/>
          <p:nvPr/>
        </p:nvSpPr>
        <p:spPr>
          <a:xfrm>
            <a:off x="2503710" y="5202301"/>
            <a:ext cx="325120" cy="325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4DCE2A-0E7A-46E9-93F6-25073E86093F}"/>
              </a:ext>
            </a:extLst>
          </p:cNvPr>
          <p:cNvSpPr/>
          <p:nvPr/>
        </p:nvSpPr>
        <p:spPr>
          <a:xfrm>
            <a:off x="2343105" y="5041696"/>
            <a:ext cx="646330" cy="6463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2F3C18E5-AE1A-4DF2-A281-8AE68767B877}"/>
              </a:ext>
            </a:extLst>
          </p:cNvPr>
          <p:cNvSpPr/>
          <p:nvPr/>
        </p:nvSpPr>
        <p:spPr>
          <a:xfrm>
            <a:off x="2148873" y="4847464"/>
            <a:ext cx="1034795" cy="10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DCE62DDC-5467-4369-8D7E-E90551294253}"/>
              </a:ext>
            </a:extLst>
          </p:cNvPr>
          <p:cNvSpPr/>
          <p:nvPr/>
        </p:nvSpPr>
        <p:spPr>
          <a:xfrm>
            <a:off x="1996091" y="4694682"/>
            <a:ext cx="1340358" cy="13403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30F647A-874D-4F7D-A43C-6C68E7CA5CAB}"/>
              </a:ext>
            </a:extLst>
          </p:cNvPr>
          <p:cNvSpPr txBox="1"/>
          <p:nvPr/>
        </p:nvSpPr>
        <p:spPr>
          <a:xfrm>
            <a:off x="2382378" y="6013134"/>
            <a:ext cx="5677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78D3BEC0-D1AF-4570-98EA-2747AECEE186}"/>
              </a:ext>
            </a:extLst>
          </p:cNvPr>
          <p:cNvSpPr txBox="1"/>
          <p:nvPr/>
        </p:nvSpPr>
        <p:spPr>
          <a:xfrm>
            <a:off x="1348005" y="5180878"/>
            <a:ext cx="6094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 name="타원 3">
            <a:extLst>
              <a:ext uri="{FF2B5EF4-FFF2-40B4-BE49-F238E27FC236}">
                <a16:creationId xmlns:a16="http://schemas.microsoft.com/office/drawing/2014/main" id="{FE57CCFA-EA67-4055-A0DB-2AF7260D15AD}"/>
              </a:ext>
            </a:extLst>
          </p:cNvPr>
          <p:cNvSpPr/>
          <p:nvPr/>
        </p:nvSpPr>
        <p:spPr>
          <a:xfrm>
            <a:off x="2626605" y="5316071"/>
            <a:ext cx="79330" cy="97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A8C13A9-203F-4564-B7F0-B7266E109941}"/>
              </a:ext>
            </a:extLst>
          </p:cNvPr>
          <p:cNvGrpSpPr/>
          <p:nvPr/>
        </p:nvGrpSpPr>
        <p:grpSpPr>
          <a:xfrm>
            <a:off x="5212831" y="4728839"/>
            <a:ext cx="447997" cy="1340358"/>
            <a:chOff x="4706758" y="4743471"/>
            <a:chExt cx="1340358" cy="1340358"/>
          </a:xfrm>
        </p:grpSpPr>
        <p:sp>
          <p:nvSpPr>
            <p:cNvPr id="14" name="타원 13">
              <a:extLst>
                <a:ext uri="{FF2B5EF4-FFF2-40B4-BE49-F238E27FC236}">
                  <a16:creationId xmlns:a16="http://schemas.microsoft.com/office/drawing/2014/main" id="{F30833B7-513F-4822-ABC7-DA821BB57937}"/>
                </a:ext>
              </a:extLst>
            </p:cNvPr>
            <p:cNvSpPr/>
            <p:nvPr/>
          </p:nvSpPr>
          <p:spPr>
            <a:xfrm>
              <a:off x="5214377" y="5251090"/>
              <a:ext cx="325120" cy="325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A5FD077-24E5-47B8-8CA1-6CB16F9D7C5E}"/>
                </a:ext>
              </a:extLst>
            </p:cNvPr>
            <p:cNvSpPr/>
            <p:nvPr/>
          </p:nvSpPr>
          <p:spPr>
            <a:xfrm>
              <a:off x="5053772" y="5090485"/>
              <a:ext cx="646330" cy="6463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EA17E439-70C3-4284-A649-8E7FDFF2E32E}"/>
                </a:ext>
              </a:extLst>
            </p:cNvPr>
            <p:cNvSpPr/>
            <p:nvPr/>
          </p:nvSpPr>
          <p:spPr>
            <a:xfrm>
              <a:off x="4859540" y="4896253"/>
              <a:ext cx="1034795" cy="10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C7925A62-19B2-42FD-8AE2-18B1116B7D89}"/>
                </a:ext>
              </a:extLst>
            </p:cNvPr>
            <p:cNvSpPr/>
            <p:nvPr/>
          </p:nvSpPr>
          <p:spPr>
            <a:xfrm>
              <a:off x="4706758" y="4743471"/>
              <a:ext cx="1340358" cy="13403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8" name="TextBox 17">
            <a:extLst>
              <a:ext uri="{FF2B5EF4-FFF2-40B4-BE49-F238E27FC236}">
                <a16:creationId xmlns:a16="http://schemas.microsoft.com/office/drawing/2014/main" id="{59223DD2-688E-43FD-98BE-A4AAD00EBA8D}"/>
              </a:ext>
            </a:extLst>
          </p:cNvPr>
          <p:cNvSpPr txBox="1"/>
          <p:nvPr/>
        </p:nvSpPr>
        <p:spPr>
          <a:xfrm>
            <a:off x="5260951" y="6051148"/>
            <a:ext cx="56778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1DF1D8E6-831A-4022-BF40-3E8EBFE5BA4A}"/>
              </a:ext>
            </a:extLst>
          </p:cNvPr>
          <p:cNvSpPr txBox="1"/>
          <p:nvPr/>
        </p:nvSpPr>
        <p:spPr>
          <a:xfrm>
            <a:off x="4564126" y="5202301"/>
            <a:ext cx="60946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타원 19">
            <a:extLst>
              <a:ext uri="{FF2B5EF4-FFF2-40B4-BE49-F238E27FC236}">
                <a16:creationId xmlns:a16="http://schemas.microsoft.com/office/drawing/2014/main" id="{A26753AD-F800-4A08-A987-A9D62FD703FF}"/>
              </a:ext>
            </a:extLst>
          </p:cNvPr>
          <p:cNvSpPr/>
          <p:nvPr/>
        </p:nvSpPr>
        <p:spPr>
          <a:xfrm>
            <a:off x="4808428" y="6068175"/>
            <a:ext cx="79330" cy="97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행렬의 열평균</a:t>
            </a:r>
            <a:endParaRPr lang="pl-PL" altLang="ko-KR">
              <a:solidFill>
                <a:schemeClr val="tx1"/>
              </a:solidFill>
              <a:latin typeface="Consolas" panose="020B0609020204030204" pitchFamily="49" charset="0"/>
            </a:endParaRPr>
          </a:p>
          <a:p>
            <a:r>
              <a:rPr lang="pl-PL" altLang="ko-KR">
                <a:solidFill>
                  <a:schemeClr val="tx1"/>
                </a:solidFill>
                <a:latin typeface="Consolas" panose="020B0609020204030204" pitchFamily="49" charset="0"/>
              </a:rPr>
              <a:t>train_std = np.std(x_train, axis=0)</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행렬의 열 표준편차</a:t>
            </a:r>
            <a:endParaRPr lang="pl-PL" altLang="ko-KR">
              <a:solidFill>
                <a:schemeClr val="tx1"/>
              </a:solidFill>
              <a:latin typeface="Consolas" panose="020B0609020204030204" pitchFamily="49" charset="0"/>
            </a:endParaRP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3999892" y="587177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13324" y="575584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   </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769006"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폴드</a:t>
            </a:r>
          </a:p>
        </p:txBody>
      </p:sp>
    </p:spTree>
    <p:extLst>
      <p:ext uri="{BB962C8B-B14F-4D97-AF65-F5344CB8AC3E}">
        <p14:creationId xmlns:p14="http://schemas.microsoft.com/office/powerpoint/2010/main" val="41596953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9"/>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299A9BF2-9520-42F1-98C1-546AD0F746DC}"/>
              </a:ext>
            </a:extLst>
          </p:cNvPr>
          <p:cNvCxnSpPr/>
          <p:nvPr/>
        </p:nvCxnSpPr>
        <p:spPr>
          <a:xfrm flipV="1">
            <a:off x="2342508" y="996593"/>
            <a:ext cx="0" cy="1988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FF0251EB-F68D-4FB4-8507-7CB652668FEE}"/>
              </a:ext>
            </a:extLst>
          </p:cNvPr>
          <p:cNvCxnSpPr>
            <a:cxnSpLocks/>
          </p:cNvCxnSpPr>
          <p:nvPr/>
        </p:nvCxnSpPr>
        <p:spPr>
          <a:xfrm>
            <a:off x="2270589" y="2887038"/>
            <a:ext cx="20907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6C1AD2-7320-40F8-8795-3B5A16F8FAE8}"/>
              </a:ext>
            </a:extLst>
          </p:cNvPr>
          <p:cNvSpPr txBox="1"/>
          <p:nvPr/>
        </p:nvSpPr>
        <p:spPr>
          <a:xfrm>
            <a:off x="5640512" y="996593"/>
            <a:ext cx="1369286"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십자형 6">
            <a:extLst>
              <a:ext uri="{FF2B5EF4-FFF2-40B4-BE49-F238E27FC236}">
                <a16:creationId xmlns:a16="http://schemas.microsoft.com/office/drawing/2014/main" id="{84DB1691-61B4-4B66-BDF3-D65A17B65689}"/>
              </a:ext>
            </a:extLst>
          </p:cNvPr>
          <p:cNvSpPr/>
          <p:nvPr/>
        </p:nvSpPr>
        <p:spPr>
          <a:xfrm rot="2555886">
            <a:off x="2727789" y="222435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십자형 14">
            <a:extLst>
              <a:ext uri="{FF2B5EF4-FFF2-40B4-BE49-F238E27FC236}">
                <a16:creationId xmlns:a16="http://schemas.microsoft.com/office/drawing/2014/main" id="{EBF9A79C-73DE-4ECA-90B7-4A928AD99446}"/>
              </a:ext>
            </a:extLst>
          </p:cNvPr>
          <p:cNvSpPr/>
          <p:nvPr/>
        </p:nvSpPr>
        <p:spPr>
          <a:xfrm rot="2555886">
            <a:off x="3303143" y="175124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십자형 15">
            <a:extLst>
              <a:ext uri="{FF2B5EF4-FFF2-40B4-BE49-F238E27FC236}">
                <a16:creationId xmlns:a16="http://schemas.microsoft.com/office/drawing/2014/main" id="{F1515925-5084-4979-9266-82967237E37F}"/>
              </a:ext>
            </a:extLst>
          </p:cNvPr>
          <p:cNvSpPr/>
          <p:nvPr/>
        </p:nvSpPr>
        <p:spPr>
          <a:xfrm rot="2555886">
            <a:off x="3935003" y="1234395"/>
            <a:ext cx="236287" cy="236287"/>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A93C93E6-D40F-4B17-A216-06AF4EC1873A}"/>
              </a:ext>
            </a:extLst>
          </p:cNvPr>
          <p:cNvSpPr txBox="1"/>
          <p:nvPr/>
        </p:nvSpPr>
        <p:spPr>
          <a:xfrm>
            <a:off x="2725993" y="2961980"/>
            <a:ext cx="29527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D342CA24-B124-4907-ABFE-D6125B2AC94C}"/>
              </a:ext>
            </a:extLst>
          </p:cNvPr>
          <p:cNvSpPr txBox="1"/>
          <p:nvPr/>
        </p:nvSpPr>
        <p:spPr>
          <a:xfrm>
            <a:off x="3257680" y="2961980"/>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2</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B8AD3004-D538-4255-A7FB-6AC67D08AFFE}"/>
              </a:ext>
            </a:extLst>
          </p:cNvPr>
          <p:cNvSpPr txBox="1"/>
          <p:nvPr/>
        </p:nvSpPr>
        <p:spPr>
          <a:xfrm>
            <a:off x="3874130" y="2949504"/>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3</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69CD099D-36C9-42EC-98B9-2D7AE2B401AE}"/>
              </a:ext>
            </a:extLst>
          </p:cNvPr>
          <p:cNvSpPr txBox="1"/>
          <p:nvPr/>
        </p:nvSpPr>
        <p:spPr>
          <a:xfrm>
            <a:off x="1934110" y="1596757"/>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2</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9D0B6864-3240-4D96-8234-D4CD57109767}"/>
              </a:ext>
            </a:extLst>
          </p:cNvPr>
          <p:cNvSpPr txBox="1"/>
          <p:nvPr/>
        </p:nvSpPr>
        <p:spPr>
          <a:xfrm>
            <a:off x="1971663" y="1067207"/>
            <a:ext cx="33054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3</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2" name="TextBox 21">
            <a:extLst>
              <a:ext uri="{FF2B5EF4-FFF2-40B4-BE49-F238E27FC236}">
                <a16:creationId xmlns:a16="http://schemas.microsoft.com/office/drawing/2014/main" id="{2C89912E-257E-4F07-AB57-59BB0AFE3E31}"/>
              </a:ext>
            </a:extLst>
          </p:cNvPr>
          <p:cNvSpPr txBox="1"/>
          <p:nvPr/>
        </p:nvSpPr>
        <p:spPr>
          <a:xfrm>
            <a:off x="1965743" y="2126655"/>
            <a:ext cx="29527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48142F68-10CB-43B8-B1E2-8CC5F88616F9}"/>
              </a:ext>
            </a:extLst>
          </p:cNvPr>
          <p:cNvSpPr txBox="1"/>
          <p:nvPr/>
        </p:nvSpPr>
        <p:spPr>
          <a:xfrm>
            <a:off x="5640512" y="2175565"/>
            <a:ext cx="168507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 = wx + b</a:t>
            </a:r>
          </a:p>
          <a:p>
            <a:pPr algn="l"/>
            <a:r>
              <a:rPr lang="en-US" altLang="ko-KR" sz="2400">
                <a:solidFill>
                  <a:schemeClr val="tx1"/>
                </a:solidFill>
                <a:latin typeface="고도 M" panose="02000503000000020004" pitchFamily="2" charset="-127"/>
                <a:ea typeface="고도 M" panose="02000503000000020004" pitchFamily="2" charset="-127"/>
              </a:rPr>
              <a:t>w=0</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1" name="직선 연결선 10">
            <a:extLst>
              <a:ext uri="{FF2B5EF4-FFF2-40B4-BE49-F238E27FC236}">
                <a16:creationId xmlns:a16="http://schemas.microsoft.com/office/drawing/2014/main" id="{18FB5BAC-35C1-4F1B-91B9-4F3A77F616C2}"/>
              </a:ext>
            </a:extLst>
          </p:cNvPr>
          <p:cNvCxnSpPr/>
          <p:nvPr/>
        </p:nvCxnSpPr>
        <p:spPr>
          <a:xfrm>
            <a:off x="1772292" y="2887038"/>
            <a:ext cx="303087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912DC3D7-F73C-4824-BB52-FDE1F3F69377}"/>
              </a:ext>
            </a:extLst>
          </p:cNvPr>
          <p:cNvCxnSpPr>
            <a:cxnSpLocks/>
          </p:cNvCxnSpPr>
          <p:nvPr/>
        </p:nvCxnSpPr>
        <p:spPr>
          <a:xfrm flipV="1">
            <a:off x="2188396" y="888715"/>
            <a:ext cx="2383604" cy="21178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ADA68B8-03DB-4301-95C6-4524A8114B0A}"/>
              </a:ext>
            </a:extLst>
          </p:cNvPr>
          <p:cNvCxnSpPr>
            <a:cxnSpLocks/>
          </p:cNvCxnSpPr>
          <p:nvPr/>
        </p:nvCxnSpPr>
        <p:spPr>
          <a:xfrm>
            <a:off x="3426431" y="1916130"/>
            <a:ext cx="10275" cy="9811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45869E5-791D-4D26-90C5-68767FF042EC}"/>
              </a:ext>
            </a:extLst>
          </p:cNvPr>
          <p:cNvSpPr txBox="1"/>
          <p:nvPr/>
        </p:nvSpPr>
        <p:spPr>
          <a:xfrm>
            <a:off x="5504220" y="3429000"/>
            <a:ext cx="19626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1/2(y_hat-y)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79442601-879A-4D28-80F0-3BE758C40109}"/>
              </a:ext>
            </a:extLst>
          </p:cNvPr>
          <p:cNvSpPr txBox="1"/>
          <p:nvPr/>
        </p:nvSpPr>
        <p:spPr>
          <a:xfrm>
            <a:off x="7243396" y="3321278"/>
            <a:ext cx="30008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6" name="직선 연결선 35">
            <a:extLst>
              <a:ext uri="{FF2B5EF4-FFF2-40B4-BE49-F238E27FC236}">
                <a16:creationId xmlns:a16="http://schemas.microsoft.com/office/drawing/2014/main" id="{6AA48BBA-9C2E-42A0-8D49-D6EE6DB2E640}"/>
              </a:ext>
            </a:extLst>
          </p:cNvPr>
          <p:cNvCxnSpPr>
            <a:cxnSpLocks/>
          </p:cNvCxnSpPr>
          <p:nvPr/>
        </p:nvCxnSpPr>
        <p:spPr>
          <a:xfrm flipH="1">
            <a:off x="4053146" y="1351052"/>
            <a:ext cx="9" cy="1535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9A52BAD-FB4C-4740-ADD1-BA75C82B2EED}"/>
              </a:ext>
            </a:extLst>
          </p:cNvPr>
          <p:cNvCxnSpPr>
            <a:cxnSpLocks/>
          </p:cNvCxnSpPr>
          <p:nvPr/>
        </p:nvCxnSpPr>
        <p:spPr>
          <a:xfrm flipH="1">
            <a:off x="2899822" y="2368193"/>
            <a:ext cx="2627" cy="529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46846C4-DAB9-4489-A1C2-EE41BFB52E3B}"/>
              </a:ext>
            </a:extLst>
          </p:cNvPr>
          <p:cNvSpPr txBox="1"/>
          <p:nvPr/>
        </p:nvSpPr>
        <p:spPr>
          <a:xfrm>
            <a:off x="2609347" y="3476378"/>
            <a:ext cx="210666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(0.5+2+4.5)/3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F2F1D433-60C6-4934-A037-BED187695621}"/>
              </a:ext>
            </a:extLst>
          </p:cNvPr>
          <p:cNvSpPr txBox="1"/>
          <p:nvPr/>
        </p:nvSpPr>
        <p:spPr>
          <a:xfrm>
            <a:off x="3012866" y="4264878"/>
            <a:ext cx="114646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DBE5CB7-4F4E-47A5-8EAB-2032C30D80FD}"/>
                  </a:ext>
                </a:extLst>
              </p:cNvPr>
              <p:cNvSpPr txBox="1"/>
              <p:nvPr/>
            </p:nvSpPr>
            <p:spPr>
              <a:xfrm>
                <a:off x="5386068" y="4220536"/>
                <a:ext cx="2289473"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i="1">
                              <a:solidFill>
                                <a:schemeClr val="tx1"/>
                              </a:solidFill>
                              <a:latin typeface="Cambria Math" panose="02040503050406030204" pitchFamily="18" charset="0"/>
                              <a:ea typeface="고도 M" panose="02000503000000020004" pitchFamily="2" charset="-127"/>
                            </a:rPr>
                            <m:t>2</m:t>
                          </m:r>
                          <m:r>
                            <a:rPr lang="en-US" altLang="ko-KR" sz="2400" b="0" i="1" smtClean="0">
                              <a:solidFill>
                                <a:schemeClr val="tx1"/>
                              </a:solidFill>
                              <a:latin typeface="Cambria Math" panose="02040503050406030204" pitchFamily="18" charset="0"/>
                              <a:ea typeface="고도 M" panose="02000503000000020004" pitchFamily="2" charset="-127"/>
                            </a:rPr>
                            <m:t>𝑚</m:t>
                          </m:r>
                        </m:den>
                      </m:f>
                      <m:nary>
                        <m:naryPr>
                          <m:chr m:val="∑"/>
                          <m:ctrlPr>
                            <a:rPr lang="en-US" altLang="ko-KR" sz="24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2400" b="0" i="1" smtClean="0">
                              <a:solidFill>
                                <a:schemeClr val="tx1"/>
                              </a:solidFill>
                              <a:latin typeface="Cambria Math" panose="02040503050406030204" pitchFamily="18" charset="0"/>
                              <a:ea typeface="고도 M" panose="02000503000000020004" pitchFamily="2" charset="-127"/>
                            </a:rPr>
                            <m:t>𝑖</m:t>
                          </m:r>
                          <m:r>
                            <a:rPr lang="en-US" altLang="ko-KR" sz="2400" b="0" i="1" smtClean="0">
                              <a:solidFill>
                                <a:schemeClr val="tx1"/>
                              </a:solidFill>
                              <a:latin typeface="Cambria Math" panose="02040503050406030204" pitchFamily="18" charset="0"/>
                              <a:ea typeface="고도 M" panose="02000503000000020004" pitchFamily="2" charset="-127"/>
                            </a:rPr>
                            <m:t>=1</m:t>
                          </m:r>
                        </m:sub>
                        <m:sup>
                          <m:r>
                            <a:rPr lang="en-US" altLang="ko-KR" sz="24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2400" i="1">
                                  <a:solidFill>
                                    <a:schemeClr val="tx1"/>
                                  </a:solidFill>
                                  <a:latin typeface="Cambria Math" panose="02040503050406030204" pitchFamily="18" charset="0"/>
                                  <a:ea typeface="고도 M" panose="02000503000000020004" pitchFamily="2" charset="-127"/>
                                </a:rPr>
                              </m:ctrlPr>
                            </m:sSupPr>
                            <m:e>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ko-KR" altLang="en-US"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r>
                                <a:rPr lang="en-US" altLang="ko-KR" sz="2400" i="1">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31" name="TextBox 30">
                <a:extLst>
                  <a:ext uri="{FF2B5EF4-FFF2-40B4-BE49-F238E27FC236}">
                    <a16:creationId xmlns:a16="http://schemas.microsoft.com/office/drawing/2014/main" id="{2DBE5CB7-4F4E-47A5-8EAB-2032C30D80FD}"/>
                  </a:ext>
                </a:extLst>
              </p:cNvPr>
              <p:cNvSpPr txBox="1">
                <a:spLocks noRot="1" noChangeAspect="1" noMove="1" noResize="1" noEditPoints="1" noAdjustHandles="1" noChangeArrowheads="1" noChangeShapeType="1" noTextEdit="1"/>
              </p:cNvSpPr>
              <p:nvPr/>
            </p:nvSpPr>
            <p:spPr>
              <a:xfrm>
                <a:off x="5386068" y="4220536"/>
                <a:ext cx="2289473"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E50CAF-7686-4A36-ACCA-6C1FA7756C62}"/>
                  </a:ext>
                </a:extLst>
              </p:cNvPr>
              <p:cNvSpPr txBox="1"/>
              <p:nvPr/>
            </p:nvSpPr>
            <p:spPr>
              <a:xfrm>
                <a:off x="5367608" y="5502499"/>
                <a:ext cx="3020763" cy="11423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ea typeface="고도 M" panose="02000503000000020004" pitchFamily="2" charset="-127"/>
                            </a:rPr>
                          </m:ctrlPr>
                        </m:fPr>
                        <m:num>
                          <m:r>
                            <a:rPr lang="en-US" altLang="ko-KR" sz="2400" i="1">
                              <a:solidFill>
                                <a:schemeClr val="tx1"/>
                              </a:solidFill>
                              <a:latin typeface="Cambria Math" panose="02040503050406030204" pitchFamily="18" charset="0"/>
                              <a:ea typeface="고도 M" panose="02000503000000020004" pitchFamily="2" charset="-127"/>
                            </a:rPr>
                            <m:t>1</m:t>
                          </m:r>
                        </m:num>
                        <m:den>
                          <m:r>
                            <a:rPr lang="en-US" altLang="ko-KR" sz="2400" b="0" i="1" smtClean="0">
                              <a:solidFill>
                                <a:schemeClr val="tx1"/>
                              </a:solidFill>
                              <a:latin typeface="Cambria Math" panose="02040503050406030204" pitchFamily="18" charset="0"/>
                              <a:ea typeface="고도 M" panose="02000503000000020004" pitchFamily="2" charset="-127"/>
                            </a:rPr>
                            <m:t>𝑚</m:t>
                          </m:r>
                        </m:den>
                      </m:f>
                      <m:nary>
                        <m:naryPr>
                          <m:chr m:val="∑"/>
                          <m:ctrlPr>
                            <a:rPr lang="en-US" altLang="ko-KR" sz="240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2400" b="0" i="1" smtClean="0">
                              <a:solidFill>
                                <a:schemeClr val="tx1"/>
                              </a:solidFill>
                              <a:latin typeface="Cambria Math" panose="02040503050406030204" pitchFamily="18" charset="0"/>
                              <a:ea typeface="고도 M" panose="02000503000000020004" pitchFamily="2" charset="-127"/>
                            </a:rPr>
                            <m:t>𝑗</m:t>
                          </m:r>
                          <m:r>
                            <a:rPr lang="en-US" altLang="ko-KR" sz="2400" b="0" i="1" smtClean="0">
                              <a:solidFill>
                                <a:schemeClr val="tx1"/>
                              </a:solidFill>
                              <a:latin typeface="Cambria Math" panose="02040503050406030204" pitchFamily="18" charset="0"/>
                              <a:ea typeface="고도 M" panose="02000503000000020004" pitchFamily="2" charset="-127"/>
                            </a:rPr>
                            <m:t>=1</m:t>
                          </m:r>
                        </m:sub>
                        <m:sup>
                          <m:r>
                            <a:rPr lang="en-US" altLang="ko-KR" sz="2400" b="0" i="1" smtClean="0">
                              <a:solidFill>
                                <a:schemeClr val="tx1"/>
                              </a:solidFill>
                              <a:latin typeface="Cambria Math" panose="02040503050406030204" pitchFamily="18" charset="0"/>
                              <a:ea typeface="고도 M" panose="02000503000000020004" pitchFamily="2" charset="-127"/>
                            </a:rPr>
                            <m:t>𝑚</m:t>
                          </m:r>
                        </m:sup>
                        <m:e>
                          <m:nary>
                            <m:naryPr>
                              <m:chr m:val="∑"/>
                              <m:ctrlPr>
                                <a:rPr lang="en-US" altLang="ko-KR" sz="2400" i="1">
                                  <a:solidFill>
                                    <a:schemeClr val="tx1"/>
                                  </a:solidFill>
                                  <a:latin typeface="Cambria Math" panose="02040503050406030204" pitchFamily="18" charset="0"/>
                                  <a:ea typeface="고도 M" panose="02000503000000020004" pitchFamily="2" charset="-127"/>
                                </a:rPr>
                              </m:ctrlPr>
                            </m:naryPr>
                            <m:sub>
                              <m:r>
                                <m:rPr>
                                  <m:brk m:alnAt="23"/>
                                </m:rPr>
                                <a:rPr lang="en-US" altLang="ko-KR" sz="2400" i="1">
                                  <a:solidFill>
                                    <a:schemeClr val="tx1"/>
                                  </a:solidFill>
                                  <a:latin typeface="Cambria Math" panose="02040503050406030204" pitchFamily="18" charset="0"/>
                                  <a:ea typeface="고도 M" panose="02000503000000020004" pitchFamily="2" charset="-127"/>
                                </a:rPr>
                                <m:t>𝑖</m:t>
                              </m:r>
                              <m:r>
                                <a:rPr lang="en-US" altLang="ko-KR" sz="2400" i="1">
                                  <a:solidFill>
                                    <a:schemeClr val="tx1"/>
                                  </a:solidFill>
                                  <a:latin typeface="Cambria Math" panose="02040503050406030204" pitchFamily="18" charset="0"/>
                                  <a:ea typeface="고도 M" panose="02000503000000020004" pitchFamily="2" charset="-127"/>
                                </a:rPr>
                                <m:t>=1</m:t>
                              </m:r>
                            </m:sub>
                            <m:sup>
                              <m:r>
                                <a:rPr lang="en-US" altLang="ko-KR" sz="2400" i="1">
                                  <a:solidFill>
                                    <a:schemeClr val="tx1"/>
                                  </a:solidFill>
                                  <a:latin typeface="Cambria Math" panose="02040503050406030204" pitchFamily="18" charset="0"/>
                                  <a:ea typeface="고도 M" panose="02000503000000020004" pitchFamily="2" charset="-127"/>
                                </a:rPr>
                                <m:t>𝑛</m:t>
                              </m:r>
                            </m:sup>
                            <m:e>
                              <m:sSup>
                                <m:sSupPr>
                                  <m:ctrlPr>
                                    <a:rPr lang="en-US" altLang="ko-KR" sz="2400" i="1">
                                      <a:solidFill>
                                        <a:schemeClr val="tx1"/>
                                      </a:solidFill>
                                      <a:latin typeface="Cambria Math" panose="02040503050406030204" pitchFamily="18" charset="0"/>
                                      <a:ea typeface="고도 M" panose="02000503000000020004" pitchFamily="2" charset="-127"/>
                                    </a:rPr>
                                  </m:ctrlPr>
                                </m:sSupPr>
                                <m:e>
                                  <m:sSubSup>
                                    <m:sSubSupPr>
                                      <m:ctrlPr>
                                        <a:rPr lang="en-US" altLang="ko-KR" sz="2400" i="1">
                                          <a:solidFill>
                                            <a:schemeClr val="tx1"/>
                                          </a:solidFill>
                                          <a:latin typeface="Cambria Math" panose="02040503050406030204" pitchFamily="18" charset="0"/>
                                          <a:ea typeface="고도 M" panose="02000503000000020004" pitchFamily="2" charset="-127"/>
                                        </a:rPr>
                                      </m:ctrlPr>
                                    </m:sSubSupPr>
                                    <m:e>
                                      <m:r>
                                        <a:rPr lang="en-US" altLang="ko-KR" sz="2400" i="1">
                                          <a:solidFill>
                                            <a:schemeClr val="tx1"/>
                                          </a:solidFill>
                                          <a:latin typeface="Cambria Math" panose="02040503050406030204" pitchFamily="18" charset="0"/>
                                          <a:ea typeface="고도 M" panose="02000503000000020004" pitchFamily="2" charset="-127"/>
                                        </a:rPr>
                                        <m:t>𝑥</m:t>
                                      </m:r>
                                    </m:e>
                                    <m:sub>
                                      <m:r>
                                        <a:rPr lang="en-US" altLang="ko-KR" sz="2400" i="1">
                                          <a:solidFill>
                                            <a:schemeClr val="tx1"/>
                                          </a:solidFill>
                                          <a:latin typeface="Cambria Math" panose="02040503050406030204" pitchFamily="18" charset="0"/>
                                          <a:ea typeface="고도 M" panose="02000503000000020004" pitchFamily="2" charset="-127"/>
                                        </a:rPr>
                                        <m:t>𝑖</m:t>
                                      </m:r>
                                    </m:sub>
                                    <m:sup>
                                      <m:r>
                                        <a:rPr lang="en-US" altLang="ko-KR" sz="2400" i="1">
                                          <a:solidFill>
                                            <a:schemeClr val="tx1"/>
                                          </a:solidFill>
                                          <a:latin typeface="Cambria Math" panose="02040503050406030204" pitchFamily="18" charset="0"/>
                                          <a:ea typeface="고도 M" panose="02000503000000020004" pitchFamily="2" charset="-127"/>
                                        </a:rPr>
                                        <m:t>𝑗</m:t>
                                      </m:r>
                                    </m:sup>
                                  </m:sSubSup>
                                  <m:d>
                                    <m:dPr>
                                      <m:ctrlPr>
                                        <a:rPr lang="en-US" altLang="ko-KR" sz="2400" i="1">
                                          <a:solidFill>
                                            <a:schemeClr val="tx1"/>
                                          </a:solidFill>
                                          <a:latin typeface="Cambria Math" panose="02040503050406030204" pitchFamily="18" charset="0"/>
                                          <a:ea typeface="고도 M" panose="02000503000000020004" pitchFamily="2" charset="-127"/>
                                        </a:rPr>
                                      </m:ctrlPr>
                                    </m:dPr>
                                    <m:e>
                                      <m:acc>
                                        <m:accPr>
                                          <m:chr m:val="̂"/>
                                          <m:ctrlPr>
                                            <a:rPr lang="ko-KR" altLang="en-US" sz="2400" i="1">
                                              <a:solidFill>
                                                <a:schemeClr val="tx1"/>
                                              </a:solidFill>
                                              <a:latin typeface="Cambria Math" panose="02040503050406030204" pitchFamily="18" charset="0"/>
                                              <a:ea typeface="고도 M" panose="02000503000000020004" pitchFamily="2" charset="-127"/>
                                            </a:rPr>
                                          </m:ctrlPr>
                                        </m:accPr>
                                        <m:e>
                                          <m:r>
                                            <a:rPr lang="en-US" altLang="ko-KR" sz="2400" i="1">
                                              <a:solidFill>
                                                <a:schemeClr val="tx1"/>
                                              </a:solidFill>
                                              <a:latin typeface="Cambria Math" panose="02040503050406030204" pitchFamily="18" charset="0"/>
                                              <a:ea typeface="고도 M" panose="02000503000000020004" pitchFamily="2" charset="-127"/>
                                            </a:rPr>
                                            <m:t>𝑦</m:t>
                                          </m:r>
                                        </m:e>
                                      </m:acc>
                                      <m:r>
                                        <a:rPr lang="en-US" altLang="ko-KR" sz="2400" i="1">
                                          <a:solidFill>
                                            <a:schemeClr val="tx1"/>
                                          </a:solidFill>
                                          <a:latin typeface="Cambria Math" panose="02040503050406030204" pitchFamily="18" charset="0"/>
                                          <a:ea typeface="고도 M" panose="02000503000000020004" pitchFamily="2" charset="-127"/>
                                        </a:rPr>
                                        <m:t>−</m:t>
                                      </m:r>
                                      <m:r>
                                        <a:rPr lang="en-US" altLang="ko-KR" sz="2400" i="1">
                                          <a:solidFill>
                                            <a:schemeClr val="tx1"/>
                                          </a:solidFill>
                                          <a:latin typeface="Cambria Math" panose="02040503050406030204" pitchFamily="18" charset="0"/>
                                          <a:ea typeface="고도 M" panose="02000503000000020004" pitchFamily="2" charset="-127"/>
                                        </a:rPr>
                                        <m:t>𝑦</m:t>
                                      </m:r>
                                    </m:e>
                                  </m:d>
                                </m:e>
                                <m:sup/>
                              </m:sSup>
                            </m:e>
                          </m:nary>
                        </m:e>
                      </m:nary>
                    </m:oMath>
                  </m:oMathPara>
                </a14:m>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44" name="TextBox 43">
                <a:extLst>
                  <a:ext uri="{FF2B5EF4-FFF2-40B4-BE49-F238E27FC236}">
                    <a16:creationId xmlns:a16="http://schemas.microsoft.com/office/drawing/2014/main" id="{DBE50CAF-7686-4A36-ACCA-6C1FA7756C62}"/>
                  </a:ext>
                </a:extLst>
              </p:cNvPr>
              <p:cNvSpPr txBox="1">
                <a:spLocks noRot="1" noChangeAspect="1" noMove="1" noResize="1" noEditPoints="1" noAdjustHandles="1" noChangeArrowheads="1" noChangeShapeType="1" noTextEdit="1"/>
              </p:cNvSpPr>
              <p:nvPr/>
            </p:nvSpPr>
            <p:spPr>
              <a:xfrm>
                <a:off x="5367608" y="5502499"/>
                <a:ext cx="3020763" cy="114236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566321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b="0" i="1" smtClean="0">
                                    <a:solidFill>
                                      <a:schemeClr val="tx1"/>
                                    </a:solidFill>
                                    <a:latin typeface="Cambria Math" panose="02040503050406030204" pitchFamily="18" charset="0"/>
                                  </a:rPr>
                                  <m:t>3</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384627"/>
                <a:ext cx="8190249" cy="1424749"/>
              </a:xfrm>
              <a:prstGeom prst="rect">
                <a:avLst/>
              </a:prstGeom>
              <a:blipFill>
                <a:blip r:embed="rId5"/>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cxnSp>
        <p:nvCxnSpPr>
          <p:cNvPr id="3" name="직선 화살표 연결선 2">
            <a:extLst>
              <a:ext uri="{FF2B5EF4-FFF2-40B4-BE49-F238E27FC236}">
                <a16:creationId xmlns:a16="http://schemas.microsoft.com/office/drawing/2014/main" id="{C50A49D2-5B43-426E-9C19-34E22DFE08F7}"/>
              </a:ext>
            </a:extLst>
          </p:cNvPr>
          <p:cNvCxnSpPr/>
          <p:nvPr/>
        </p:nvCxnSpPr>
        <p:spPr>
          <a:xfrm>
            <a:off x="2049695" y="1823663"/>
            <a:ext cx="154112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D41A0C42-0C98-495B-B492-540A2C2BB914}"/>
              </a:ext>
            </a:extLst>
          </p:cNvPr>
          <p:cNvCxnSpPr>
            <a:cxnSpLocks/>
          </p:cNvCxnSpPr>
          <p:nvPr/>
        </p:nvCxnSpPr>
        <p:spPr>
          <a:xfrm>
            <a:off x="4320283" y="1864761"/>
            <a:ext cx="0" cy="508570"/>
          </a:xfrm>
          <a:prstGeom prst="straightConnector1">
            <a:avLst/>
          </a:prstGeom>
          <a:ln w="381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A3E647C7-08C5-4651-B5A7-2BB23D4C39A1}"/>
                  </a:ext>
                </a:extLst>
              </p:cNvPr>
              <p:cNvSpPr/>
              <p:nvPr/>
            </p:nvSpPr>
            <p:spPr>
              <a:xfrm>
                <a:off x="2209291" y="2853465"/>
                <a:ext cx="4849056"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3)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(3, 1) = (m, 1)</a:t>
                </a:r>
                <a:endParaRPr lang="ko-KR" altLang="en-US" sz="1800">
                  <a:solidFill>
                    <a:schemeClr val="tx1"/>
                  </a:solidFill>
                  <a:latin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A3E647C7-08C5-4651-B5A7-2BB23D4C39A1}"/>
                  </a:ext>
                </a:extLst>
              </p:cNvPr>
              <p:cNvSpPr>
                <a:spLocks noRot="1" noChangeAspect="1" noMove="1" noResize="1" noEditPoints="1" noAdjustHandles="1" noChangeArrowheads="1" noChangeShapeType="1" noTextEdit="1"/>
              </p:cNvSpPr>
              <p:nvPr/>
            </p:nvSpPr>
            <p:spPr>
              <a:xfrm>
                <a:off x="2209291" y="2853465"/>
                <a:ext cx="4849056" cy="369332"/>
              </a:xfrm>
              <a:prstGeom prst="rect">
                <a:avLst/>
              </a:prstGeom>
              <a:blipFill>
                <a:blip r:embed="rId6"/>
                <a:stretch>
                  <a:fillRect l="-1005" t="-9836" b="-229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112956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그레디언트는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6"/>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2" name="TextBox 1">
            <a:extLst>
              <a:ext uri="{FF2B5EF4-FFF2-40B4-BE49-F238E27FC236}">
                <a16:creationId xmlns:a16="http://schemas.microsoft.com/office/drawing/2014/main" id="{A736AE61-E915-4BB9-8F77-7F2D758C56B2}"/>
              </a:ext>
            </a:extLst>
          </p:cNvPr>
          <p:cNvSpPr txBox="1"/>
          <p:nvPr/>
        </p:nvSpPr>
        <p:spPr>
          <a:xfrm>
            <a:off x="4525767" y="1521143"/>
            <a:ext cx="6334018" cy="3785652"/>
          </a:xfrm>
          <a:prstGeom prst="rect">
            <a:avLst/>
          </a:prstGeom>
          <a:noFill/>
        </p:spPr>
        <p:txBody>
          <a:bodyPr wrap="square" rtlCol="0">
            <a:spAutoFit/>
          </a:bodyPr>
          <a:lstStyle/>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for i in range(epochs):</a:t>
            </a:r>
          </a:p>
          <a:p>
            <a:r>
              <a:rPr lang="en-US" altLang="ko-KR" sz="1200">
                <a:solidFill>
                  <a:schemeClr val="tx1"/>
                </a:solidFill>
                <a:latin typeface="Consolas" panose="020B0609020204030204" pitchFamily="49" charset="0"/>
                <a:ea typeface="고도 M" panose="02000503000000020004" pitchFamily="2" charset="-127"/>
              </a:rPr>
              <a:t>            z = self.forpass(x)               # </a:t>
            </a:r>
            <a:r>
              <a:rPr lang="ko-KR" altLang="en-US" sz="1200">
                <a:solidFill>
                  <a:schemeClr val="tx1"/>
                </a:solidFill>
                <a:latin typeface="Consolas" panose="020B0609020204030204" pitchFamily="49" charset="0"/>
                <a:ea typeface="고도 M" panose="02000503000000020004" pitchFamily="2" charset="-127"/>
              </a:rPr>
              <a:t>정방향 계산을 수행합니다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a = self.activation(z)            # </a:t>
            </a:r>
            <a:r>
              <a:rPr lang="ko-KR" altLang="en-US" sz="1200">
                <a:solidFill>
                  <a:schemeClr val="tx1"/>
                </a:solidFill>
                <a:latin typeface="Consolas" panose="020B0609020204030204" pitchFamily="49" charset="0"/>
                <a:ea typeface="고도 M" panose="02000503000000020004" pitchFamily="2" charset="-127"/>
              </a:rPr>
              <a:t>활성화 함수를 적용합니다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err = -(y - a)                    # </a:t>
            </a:r>
            <a:r>
              <a:rPr lang="ko-KR" altLang="en-US" sz="1200">
                <a:solidFill>
                  <a:schemeClr val="tx1"/>
                </a:solidFill>
                <a:latin typeface="Consolas" panose="020B0609020204030204" pitchFamily="49" charset="0"/>
                <a:ea typeface="고도 M" panose="02000503000000020004" pitchFamily="2" charset="-127"/>
              </a:rPr>
              <a:t>오차를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오차를 역전파하여 그래디언트를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w_grad, b_grad = self.backprop(x, err)</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그래디언트에서 페널티 항의 미분 값을 더합니다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w_grad += (self.l1 * np.sign(self.w) + self.l2 * self.w) / m</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가중치와 절편을 업데이트합니다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 -= self.lr * w_grad</a:t>
            </a:r>
          </a:p>
          <a:p>
            <a:r>
              <a:rPr lang="en-US" altLang="ko-KR" sz="1200">
                <a:solidFill>
                  <a:schemeClr val="tx1"/>
                </a:solidFill>
                <a:latin typeface="Consolas" panose="020B0609020204030204" pitchFamily="49" charset="0"/>
                <a:ea typeface="고도 M" panose="02000503000000020004" pitchFamily="2" charset="-127"/>
              </a:rPr>
              <a:t>            self.b -= self.lr * b_grad</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가중치를 기록합니다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self.w_history.append(self.w.copy())</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안전한 로그 계산을 위해 클리핑합니다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a = np.clip(a, 1e-10, 1-1e-10)</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로그 손실과 규제 손실을 더하여 리스트에 추가합니다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loss = np.sum(-(y*np.log(a) + (1-y)*np.log(1-a)))</a:t>
            </a:r>
          </a:p>
          <a:p>
            <a:r>
              <a:rPr lang="en-US" altLang="ko-KR" sz="1200">
                <a:solidFill>
                  <a:schemeClr val="tx1"/>
                </a:solidFill>
                <a:latin typeface="Consolas" panose="020B0609020204030204" pitchFamily="49" charset="0"/>
                <a:ea typeface="고도 M" panose="02000503000000020004" pitchFamily="2" charset="-127"/>
              </a:rPr>
              <a:t>            self.losses.append((loss + self.reg_loss()) / m)</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검증 세트에 대한 손실을 계산합니다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self.update_val_loss(x_val, y_val)</a:t>
            </a:r>
            <a:endParaRPr lang="ko-KR" altLang="en-US" sz="1200">
              <a:solidFill>
                <a:schemeClr val="tx1"/>
              </a:solidFill>
              <a:latin typeface="Consolas" panose="020B0609020204030204" pitchFamily="49" charset="0"/>
              <a:ea typeface="고도 M" panose="02000503000000020004" pitchFamily="2" charset="-127"/>
            </a:endParaRPr>
          </a:p>
        </p:txBody>
      </p:sp>
      <p:sp>
        <p:nvSpPr>
          <p:cNvPr id="8" name="TextBox 7">
            <a:extLst>
              <a:ext uri="{FF2B5EF4-FFF2-40B4-BE49-F238E27FC236}">
                <a16:creationId xmlns:a16="http://schemas.microsoft.com/office/drawing/2014/main" id="{A2054785-C745-4C7A-AF67-0336925A6793}"/>
              </a:ext>
            </a:extLst>
          </p:cNvPr>
          <p:cNvSpPr txBox="1"/>
          <p:nvPr/>
        </p:nvSpPr>
        <p:spPr>
          <a:xfrm>
            <a:off x="-841956" y="1418047"/>
            <a:ext cx="6334018" cy="4154984"/>
          </a:xfrm>
          <a:prstGeom prst="rect">
            <a:avLst/>
          </a:prstGeom>
          <a:noFill/>
        </p:spPr>
        <p:txBody>
          <a:bodyPr wrap="square" rtlCol="0">
            <a:spAutoFit/>
          </a:bodyPr>
          <a:lstStyle/>
          <a:p>
            <a:r>
              <a:rPr lang="en-US" altLang="ko-KR" sz="1200">
                <a:solidFill>
                  <a:schemeClr val="tx1"/>
                </a:solidFill>
                <a:latin typeface="Consolas" panose="020B0609020204030204" pitchFamily="49" charset="0"/>
                <a:ea typeface="고도 M" panose="02000503000000020004" pitchFamily="2" charset="-127"/>
              </a:rPr>
              <a:t>        for i in range(epochs): </a:t>
            </a:r>
          </a:p>
          <a:p>
            <a:r>
              <a:rPr lang="en-US" altLang="ko-KR" sz="1200">
                <a:solidFill>
                  <a:schemeClr val="tx1"/>
                </a:solidFill>
                <a:latin typeface="Consolas" panose="020B0609020204030204" pitchFamily="49" charset="0"/>
                <a:ea typeface="고도 M" panose="02000503000000020004" pitchFamily="2" charset="-127"/>
              </a:rPr>
              <a:t>            loss = 0</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인덱스를 섞습니다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indexes = np.random.permutation(np.arange(len(x)))</a:t>
            </a:r>
          </a:p>
          <a:p>
            <a:r>
              <a:rPr lang="en-US" altLang="ko-KR" sz="1200">
                <a:solidFill>
                  <a:schemeClr val="tx1"/>
                </a:solidFill>
                <a:latin typeface="Consolas" panose="020B0609020204030204" pitchFamily="49" charset="0"/>
                <a:ea typeface="고도 M" panose="02000503000000020004" pitchFamily="2" charset="-127"/>
              </a:rPr>
              <a:t>            for i in indexes:                      </a:t>
            </a:r>
            <a:endParaRPr lang="ko-KR" altLang="en-US" sz="1200">
              <a:solidFill>
                <a:schemeClr val="tx1"/>
              </a:solidFill>
              <a:latin typeface="Consolas" panose="020B0609020204030204" pitchFamily="49" charset="0"/>
              <a:ea typeface="고도 M" panose="02000503000000020004" pitchFamily="2" charset="-127"/>
            </a:endParaRP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z = self.forpass(x[i])             # </a:t>
            </a:r>
            <a:r>
              <a:rPr lang="ko-KR" altLang="en-US" sz="1200">
                <a:solidFill>
                  <a:schemeClr val="tx1"/>
                </a:solidFill>
                <a:latin typeface="Consolas" panose="020B0609020204030204" pitchFamily="49" charset="0"/>
                <a:ea typeface="고도 M" panose="02000503000000020004" pitchFamily="2" charset="-127"/>
              </a:rPr>
              <a:t>정방향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a = self.activation(z)             # </a:t>
            </a:r>
            <a:r>
              <a:rPr lang="ko-KR" altLang="en-US" sz="1200">
                <a:solidFill>
                  <a:schemeClr val="tx1"/>
                </a:solidFill>
                <a:latin typeface="Consolas" panose="020B0609020204030204" pitchFamily="49" charset="0"/>
                <a:ea typeface="고도 M" panose="02000503000000020004" pitchFamily="2" charset="-127"/>
              </a:rPr>
              <a:t>활성화 함수 적용</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err = -(y[i] - a)                  # </a:t>
            </a:r>
            <a:r>
              <a:rPr lang="ko-KR" altLang="en-US" sz="1200">
                <a:solidFill>
                  <a:schemeClr val="tx1"/>
                </a:solidFill>
                <a:latin typeface="Consolas" panose="020B0609020204030204" pitchFamily="49" charset="0"/>
                <a:ea typeface="고도 M" panose="02000503000000020004" pitchFamily="2" charset="-127"/>
              </a:rPr>
              <a:t>오차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w_grad, b_grad = self.backprop(x[i], err) # </a:t>
            </a:r>
            <a:r>
              <a:rPr lang="ko-KR" altLang="en-US" sz="1200">
                <a:solidFill>
                  <a:schemeClr val="tx1"/>
                </a:solidFill>
                <a:latin typeface="Consolas" panose="020B0609020204030204" pitchFamily="49" charset="0"/>
                <a:ea typeface="고도 M" panose="02000503000000020004" pitchFamily="2" charset="-127"/>
              </a:rPr>
              <a:t>역방향 계산</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 </a:t>
            </a:r>
            <a:r>
              <a:rPr lang="ko-KR" altLang="en-US" sz="1200">
                <a:solidFill>
                  <a:schemeClr val="tx1"/>
                </a:solidFill>
                <a:latin typeface="Consolas" panose="020B0609020204030204" pitchFamily="49" charset="0"/>
                <a:ea typeface="고도 M" panose="02000503000000020004" pitchFamily="2" charset="-127"/>
              </a:rPr>
              <a:t>그래디언트에서 페널티 항의 미분 값을 더합니다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w_grad += self.l1 * np.sign(self.w) + self.l2 * self.w</a:t>
            </a:r>
          </a:p>
          <a:p>
            <a:r>
              <a:rPr lang="en-US" altLang="ko-KR" sz="1200">
                <a:solidFill>
                  <a:schemeClr val="tx1"/>
                </a:solidFill>
                <a:latin typeface="Consolas" panose="020B0609020204030204" pitchFamily="49" charset="0"/>
                <a:ea typeface="고도 M" panose="02000503000000020004" pitchFamily="2" charset="-127"/>
              </a:rPr>
              <a:t>                self.w -= self.lr * w_grad         # </a:t>
            </a:r>
            <a:r>
              <a:rPr lang="ko-KR" altLang="en-US" sz="1200">
                <a:solidFill>
                  <a:schemeClr val="tx1"/>
                </a:solidFill>
                <a:latin typeface="Consolas" panose="020B0609020204030204" pitchFamily="49" charset="0"/>
                <a:ea typeface="고도 M" panose="02000503000000020004" pitchFamily="2" charset="-127"/>
              </a:rPr>
              <a:t>가중치 업데이트</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self.b -= b_grad                   # </a:t>
            </a:r>
            <a:r>
              <a:rPr lang="ko-KR" altLang="en-US" sz="1200">
                <a:solidFill>
                  <a:schemeClr val="tx1"/>
                </a:solidFill>
                <a:latin typeface="Consolas" panose="020B0609020204030204" pitchFamily="49" charset="0"/>
                <a:ea typeface="고도 M" panose="02000503000000020004" pitchFamily="2" charset="-127"/>
              </a:rPr>
              <a:t>절편 업데이트</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 </a:t>
            </a:r>
            <a:r>
              <a:rPr lang="ko-KR" altLang="en-US" sz="1200">
                <a:solidFill>
                  <a:schemeClr val="tx1"/>
                </a:solidFill>
                <a:latin typeface="Consolas" panose="020B0609020204030204" pitchFamily="49" charset="0"/>
                <a:ea typeface="고도 M" panose="02000503000000020004" pitchFamily="2" charset="-127"/>
              </a:rPr>
              <a:t>가중치를 기록합니다</a:t>
            </a:r>
            <a:r>
              <a:rPr lang="en-US" altLang="ko-KR" sz="1200">
                <a:solidFill>
                  <a:schemeClr val="tx1"/>
                </a:solidFill>
                <a:latin typeface="Consolas" panose="020B0609020204030204" pitchFamily="49" charset="0"/>
                <a:ea typeface="고도 M" panose="02000503000000020004" pitchFamily="2" charset="-127"/>
              </a:rPr>
              <a:t>.</a:t>
            </a:r>
          </a:p>
          <a:p>
            <a:r>
              <a:rPr lang="en-US" altLang="ko-KR" sz="1200">
                <a:solidFill>
                  <a:schemeClr val="tx1"/>
                </a:solidFill>
                <a:latin typeface="Consolas" panose="020B0609020204030204" pitchFamily="49" charset="0"/>
                <a:ea typeface="고도 M" panose="02000503000000020004" pitchFamily="2" charset="-127"/>
              </a:rPr>
              <a:t>                self.w_history.append(self.w.copy())</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안전한 로그 계산을 위해 클리핑한 후 손실을 누적합니다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a = np.clip(a, 1e-10, 1-1e-10)</a:t>
            </a:r>
          </a:p>
          <a:p>
            <a:r>
              <a:rPr lang="en-US" altLang="ko-KR" sz="1200">
                <a:solidFill>
                  <a:schemeClr val="tx1"/>
                </a:solidFill>
                <a:latin typeface="Consolas" panose="020B0609020204030204" pitchFamily="49" charset="0"/>
                <a:ea typeface="고도 M" panose="02000503000000020004" pitchFamily="2" charset="-127"/>
              </a:rPr>
              <a:t>                loss += -(y[i]*np.log(a)+(1-y[i])*np.log(1-a))</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에포크마다 평균 손실을 저장합니다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self.losses.append(loss/len(y) + self.reg_loss())</a:t>
            </a:r>
          </a:p>
          <a:p>
            <a:r>
              <a:rPr lang="en-US" altLang="ko-KR" sz="1200">
                <a:solidFill>
                  <a:schemeClr val="tx1"/>
                </a:solidFill>
                <a:latin typeface="Consolas" panose="020B0609020204030204" pitchFamily="49" charset="0"/>
                <a:ea typeface="고도 M" panose="02000503000000020004" pitchFamily="2" charset="-127"/>
              </a:rPr>
              <a:t>            # </a:t>
            </a:r>
            <a:r>
              <a:rPr lang="ko-KR" altLang="en-US" sz="1200">
                <a:solidFill>
                  <a:schemeClr val="tx1"/>
                </a:solidFill>
                <a:latin typeface="Consolas" panose="020B0609020204030204" pitchFamily="49" charset="0"/>
                <a:ea typeface="고도 M" panose="02000503000000020004" pitchFamily="2" charset="-127"/>
              </a:rPr>
              <a:t>검증 세트에 대한 손실을 계산합니다</a:t>
            </a:r>
          </a:p>
          <a:p>
            <a:r>
              <a:rPr lang="ko-KR" altLang="en-US" sz="1200">
                <a:solidFill>
                  <a:schemeClr val="tx1"/>
                </a:solidFill>
                <a:latin typeface="Consolas" panose="020B0609020204030204" pitchFamily="49" charset="0"/>
                <a:ea typeface="고도 M" panose="02000503000000020004" pitchFamily="2" charset="-127"/>
              </a:rPr>
              <a:t>            </a:t>
            </a:r>
            <a:r>
              <a:rPr lang="en-US" altLang="ko-KR" sz="1200">
                <a:solidFill>
                  <a:schemeClr val="tx1"/>
                </a:solidFill>
                <a:latin typeface="Consolas" panose="020B0609020204030204" pitchFamily="49" charset="0"/>
                <a:ea typeface="고도 M" panose="02000503000000020004" pitchFamily="2" charset="-127"/>
              </a:rPr>
              <a:t>self.update_val_loss(x_val, y_val)</a:t>
            </a:r>
            <a:endParaRPr lang="ko-KR" altLang="en-US" sz="1200">
              <a:solidFill>
                <a:schemeClr val="tx1"/>
              </a:solidFill>
              <a:latin typeface="Consolas" panose="020B0609020204030204" pitchFamily="49" charset="0"/>
              <a:ea typeface="고도 M" panose="02000503000000020004" pitchFamily="2" charset="-127"/>
            </a:endParaRPr>
          </a:p>
        </p:txBody>
      </p:sp>
      <p:sp>
        <p:nvSpPr>
          <p:cNvPr id="3" name="TextBox 2">
            <a:extLst>
              <a:ext uri="{FF2B5EF4-FFF2-40B4-BE49-F238E27FC236}">
                <a16:creationId xmlns:a16="http://schemas.microsoft.com/office/drawing/2014/main" id="{B31A5769-9240-417B-94F5-A5FD03139CC2}"/>
              </a:ext>
            </a:extLst>
          </p:cNvPr>
          <p:cNvSpPr txBox="1"/>
          <p:nvPr/>
        </p:nvSpPr>
        <p:spPr>
          <a:xfrm>
            <a:off x="1803115" y="874546"/>
            <a:ext cx="104387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a:t>
            </a:r>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7218E72F-E17E-48E4-8A32-0D2F22F6D50B}"/>
              </a:ext>
            </a:extLst>
          </p:cNvPr>
          <p:cNvSpPr txBox="1"/>
          <p:nvPr/>
        </p:nvSpPr>
        <p:spPr>
          <a:xfrm>
            <a:off x="6969824" y="890528"/>
            <a:ext cx="1063112"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행렬 </a:t>
            </a:r>
            <a:r>
              <a:rPr lang="en-US" altLang="ko-KR" sz="2400">
                <a:solidFill>
                  <a:schemeClr val="tx1"/>
                </a:solidFill>
                <a:latin typeface="고도 M" panose="02000503000000020004" pitchFamily="2" charset="-127"/>
                <a:ea typeface="고도 M" panose="02000503000000020004" pitchFamily="2" charset="-127"/>
              </a:rPr>
              <a:t>O</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3261409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None</a:t>
            </a:r>
          </a:p>
          <a:p>
            <a:r>
              <a:rPr lang="en-US" altLang="ko-KR">
                <a:solidFill>
                  <a:schemeClr val="tx1"/>
                </a:solidFill>
                <a:latin typeface="Consolas" panose="020B0609020204030204" pitchFamily="49" charset="0"/>
              </a:rPr>
              <a:t>self.w = np.ones((x.shape[1],1))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(m,30)(30,1)=(m,1)</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화살표 연결선 3">
            <a:extLst>
              <a:ext uri="{FF2B5EF4-FFF2-40B4-BE49-F238E27FC236}">
                <a16:creationId xmlns:a16="http://schemas.microsoft.com/office/drawing/2014/main" id="{04DA1E35-4BDD-4856-801B-6D2215E04217}"/>
              </a:ext>
            </a:extLst>
          </p:cNvPr>
          <p:cNvCxnSpPr/>
          <p:nvPr/>
        </p:nvCxnSpPr>
        <p:spPr>
          <a:xfrm flipV="1">
            <a:off x="1782566" y="354458"/>
            <a:ext cx="0" cy="198805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CFD1CDA4-0CB9-4106-8C30-E6C27FF01305}"/>
              </a:ext>
            </a:extLst>
          </p:cNvPr>
          <p:cNvCxnSpPr>
            <a:cxnSpLocks/>
          </p:cNvCxnSpPr>
          <p:nvPr/>
        </p:nvCxnSpPr>
        <p:spPr>
          <a:xfrm>
            <a:off x="1664413" y="2214081"/>
            <a:ext cx="2137025" cy="0"/>
          </a:xfrm>
          <a:prstGeom prst="straightConnector1">
            <a:avLst/>
          </a:prstGeom>
          <a:ln>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030663-DC7E-4784-9B9A-8BB675E475FF}"/>
              </a:ext>
            </a:extLst>
          </p:cNvPr>
          <p:cNvSpPr txBox="1"/>
          <p:nvPr/>
        </p:nvSpPr>
        <p:spPr>
          <a:xfrm>
            <a:off x="5537771" y="354458"/>
            <a:ext cx="1595309" cy="2859052"/>
          </a:xfrm>
          <a:prstGeom prst="rect">
            <a:avLst/>
          </a:prstGeom>
          <a:noFill/>
        </p:spPr>
        <p:txBody>
          <a:bodyPr wrap="none" rtlCol="0">
            <a:spAutoFit/>
          </a:bodyPr>
          <a:lstStyle/>
          <a:p>
            <a:pPr algn="l">
              <a:lnSpc>
                <a:spcPct val="130000"/>
              </a:lnSpc>
              <a:buClr>
                <a:srgbClr val="C5003D"/>
              </a:buClr>
            </a:pPr>
            <a:r>
              <a:rPr lang="en-US" altLang="ko-KR" sz="2000">
                <a:solidFill>
                  <a:schemeClr val="tx1"/>
                </a:solidFill>
                <a:latin typeface="Consolas" panose="020B0609020204030204" pitchFamily="49" charset="0"/>
                <a:ea typeface="+mn-ea"/>
              </a:rPr>
              <a:t>XOR </a:t>
            </a:r>
            <a:r>
              <a:rPr lang="ko-KR" altLang="en-US" sz="2000">
                <a:solidFill>
                  <a:schemeClr val="tx1"/>
                </a:solidFill>
                <a:latin typeface="Consolas" panose="020B0609020204030204" pitchFamily="49" charset="0"/>
                <a:ea typeface="+mn-ea"/>
              </a:rPr>
              <a:t>문제</a:t>
            </a:r>
            <a:endParaRPr lang="en-US" altLang="ko-KR" sz="2000">
              <a:solidFill>
                <a:schemeClr val="tx1"/>
              </a:solidFill>
              <a:latin typeface="Consolas" panose="020B0609020204030204" pitchFamily="49" charset="0"/>
              <a:ea typeface="+mn-ea"/>
            </a:endParaRPr>
          </a:p>
          <a:p>
            <a:pPr algn="l">
              <a:lnSpc>
                <a:spcPct val="130000"/>
              </a:lnSpc>
              <a:buClr>
                <a:srgbClr val="C5003D"/>
              </a:buClr>
            </a:pPr>
            <a:endParaRPr lang="en-US" altLang="ko-KR" sz="2000">
              <a:solidFill>
                <a:schemeClr val="tx1"/>
              </a:solidFill>
              <a:latin typeface="Consolas" panose="020B0609020204030204" pitchFamily="49" charset="0"/>
              <a:ea typeface="+mn-ea"/>
            </a:endParaRPr>
          </a:p>
          <a:p>
            <a:pPr algn="l">
              <a:lnSpc>
                <a:spcPct val="130000"/>
              </a:lnSpc>
              <a:buClr>
                <a:srgbClr val="C5003D"/>
              </a:buClr>
            </a:pPr>
            <a:r>
              <a:rPr lang="en-US" altLang="ko-KR" sz="2000">
                <a:solidFill>
                  <a:schemeClr val="tx1"/>
                </a:solidFill>
                <a:latin typeface="Consolas" panose="020B0609020204030204" pitchFamily="49" charset="0"/>
                <a:ea typeface="+mn-ea"/>
              </a:rPr>
              <a:t>a</a:t>
            </a:r>
            <a:r>
              <a:rPr lang="ko-KR" altLang="en-US" sz="2000">
                <a:solidFill>
                  <a:schemeClr val="tx1"/>
                </a:solidFill>
                <a:latin typeface="Consolas" panose="020B0609020204030204" pitchFamily="49" charset="0"/>
                <a:ea typeface="+mn-ea"/>
              </a:rPr>
              <a:t>   </a:t>
            </a:r>
            <a:r>
              <a:rPr lang="en-US" altLang="ko-KR" sz="2000">
                <a:solidFill>
                  <a:schemeClr val="tx1"/>
                </a:solidFill>
                <a:latin typeface="Consolas" panose="020B0609020204030204" pitchFamily="49" charset="0"/>
                <a:ea typeface="+mn-ea"/>
              </a:rPr>
              <a:t>b   y</a:t>
            </a:r>
          </a:p>
          <a:p>
            <a:pPr algn="l">
              <a:lnSpc>
                <a:spcPct val="130000"/>
              </a:lnSpc>
              <a:buClr>
                <a:srgbClr val="C5003D"/>
              </a:buClr>
            </a:pPr>
            <a:r>
              <a:rPr lang="en-US" altLang="ko-KR" sz="2000">
                <a:solidFill>
                  <a:schemeClr val="tx1"/>
                </a:solidFill>
                <a:latin typeface="Consolas" panose="020B0609020204030204" pitchFamily="49" charset="0"/>
                <a:ea typeface="+mn-ea"/>
              </a:rPr>
              <a:t>0   0   0 </a:t>
            </a:r>
          </a:p>
          <a:p>
            <a:pPr algn="l">
              <a:lnSpc>
                <a:spcPct val="130000"/>
              </a:lnSpc>
              <a:buClr>
                <a:srgbClr val="C5003D"/>
              </a:buClr>
            </a:pPr>
            <a:r>
              <a:rPr lang="en-US" altLang="ko-KR" sz="2000">
                <a:solidFill>
                  <a:schemeClr val="tx1"/>
                </a:solidFill>
                <a:latin typeface="Consolas" panose="020B0609020204030204" pitchFamily="49" charset="0"/>
                <a:ea typeface="+mn-ea"/>
              </a:rPr>
              <a:t>0   1   1</a:t>
            </a:r>
          </a:p>
          <a:p>
            <a:pPr algn="l">
              <a:lnSpc>
                <a:spcPct val="130000"/>
              </a:lnSpc>
              <a:buClr>
                <a:srgbClr val="C5003D"/>
              </a:buClr>
            </a:pPr>
            <a:r>
              <a:rPr lang="en-US" altLang="ko-KR" sz="2000">
                <a:solidFill>
                  <a:schemeClr val="tx1"/>
                </a:solidFill>
                <a:latin typeface="Consolas" panose="020B0609020204030204" pitchFamily="49" charset="0"/>
                <a:ea typeface="+mn-ea"/>
              </a:rPr>
              <a:t>1   0   1</a:t>
            </a:r>
          </a:p>
          <a:p>
            <a:pPr algn="l">
              <a:lnSpc>
                <a:spcPct val="130000"/>
              </a:lnSpc>
              <a:buClr>
                <a:srgbClr val="C5003D"/>
              </a:buClr>
            </a:pPr>
            <a:r>
              <a:rPr lang="en-US" altLang="ko-KR" sz="2000">
                <a:solidFill>
                  <a:schemeClr val="tx1"/>
                </a:solidFill>
                <a:latin typeface="Consolas" panose="020B0609020204030204" pitchFamily="49" charset="0"/>
                <a:ea typeface="+mn-ea"/>
              </a:rPr>
              <a:t>1   1   0</a:t>
            </a:r>
            <a:endParaRPr lang="ko-KR" altLang="en-US" sz="2000">
              <a:solidFill>
                <a:schemeClr val="tx1"/>
              </a:solidFill>
              <a:latin typeface="Consolas" panose="020B0609020204030204" pitchFamily="49" charset="0"/>
              <a:ea typeface="+mn-ea"/>
            </a:endParaRPr>
          </a:p>
        </p:txBody>
      </p:sp>
      <p:sp>
        <p:nvSpPr>
          <p:cNvPr id="9" name="타원 8">
            <a:extLst>
              <a:ext uri="{FF2B5EF4-FFF2-40B4-BE49-F238E27FC236}">
                <a16:creationId xmlns:a16="http://schemas.microsoft.com/office/drawing/2014/main" id="{4DC65B50-9B76-4B82-92F0-8C766D80063A}"/>
              </a:ext>
            </a:extLst>
          </p:cNvPr>
          <p:cNvSpPr/>
          <p:nvPr/>
        </p:nvSpPr>
        <p:spPr>
          <a:xfrm>
            <a:off x="3133618" y="678094"/>
            <a:ext cx="154110" cy="154110"/>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AA0D110-F51A-46EC-BC4C-03DB300D63BD}"/>
              </a:ext>
            </a:extLst>
          </p:cNvPr>
          <p:cNvSpPr/>
          <p:nvPr/>
        </p:nvSpPr>
        <p:spPr>
          <a:xfrm>
            <a:off x="1705511" y="2137026"/>
            <a:ext cx="154110" cy="154110"/>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0C48FA-5F2D-410A-882B-37A2ACE1AA08}"/>
              </a:ext>
            </a:extLst>
          </p:cNvPr>
          <p:cNvSpPr/>
          <p:nvPr/>
        </p:nvSpPr>
        <p:spPr>
          <a:xfrm>
            <a:off x="3149027" y="2124185"/>
            <a:ext cx="154110" cy="154110"/>
          </a:xfrm>
          <a:prstGeom prst="ellipse">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567E3C3-5065-4199-92B2-E83896641628}"/>
              </a:ext>
            </a:extLst>
          </p:cNvPr>
          <p:cNvSpPr/>
          <p:nvPr/>
        </p:nvSpPr>
        <p:spPr>
          <a:xfrm>
            <a:off x="1705511" y="693505"/>
            <a:ext cx="154110" cy="154110"/>
          </a:xfrm>
          <a:prstGeom prst="ellipse">
            <a:avLst/>
          </a:prstGeom>
          <a:solidFill>
            <a:srgbClr val="FFFFCC"/>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59F3D1BF-F791-45F1-9E9F-53AD5C0C7572}"/>
              </a:ext>
            </a:extLst>
          </p:cNvPr>
          <p:cNvSpPr txBox="1"/>
          <p:nvPr/>
        </p:nvSpPr>
        <p:spPr>
          <a:xfrm>
            <a:off x="1626914" y="2342508"/>
            <a:ext cx="311304" cy="421782"/>
          </a:xfrm>
          <a:prstGeom prst="rect">
            <a:avLst/>
          </a:prstGeom>
          <a:noFill/>
        </p:spPr>
        <p:txBody>
          <a:bodyPr wrap="none" rtlCol="0">
            <a:spAutoFit/>
          </a:bodyPr>
          <a:lstStyle/>
          <a:p>
            <a:pPr algn="l">
              <a:lnSpc>
                <a:spcPct val="130000"/>
              </a:lnSpc>
              <a:buClr>
                <a:srgbClr val="C5003D"/>
              </a:buClr>
            </a:pPr>
            <a:r>
              <a:rPr lang="en-US" altLang="ko-KR" sz="1800">
                <a:solidFill>
                  <a:schemeClr val="tx1"/>
                </a:solidFill>
                <a:latin typeface="Consolas" panose="020B0609020204030204" pitchFamily="49" charset="0"/>
                <a:ea typeface="+mn-ea"/>
              </a:rPr>
              <a:t>0</a:t>
            </a:r>
            <a:endParaRPr lang="ko-KR" altLang="en-US" sz="1800">
              <a:solidFill>
                <a:schemeClr val="tx1"/>
              </a:solidFill>
              <a:latin typeface="Consolas" panose="020B0609020204030204" pitchFamily="49" charset="0"/>
              <a:ea typeface="+mn-ea"/>
            </a:endParaRPr>
          </a:p>
        </p:txBody>
      </p:sp>
      <p:sp>
        <p:nvSpPr>
          <p:cNvPr id="14" name="TextBox 13">
            <a:extLst>
              <a:ext uri="{FF2B5EF4-FFF2-40B4-BE49-F238E27FC236}">
                <a16:creationId xmlns:a16="http://schemas.microsoft.com/office/drawing/2014/main" id="{474B15E4-BE67-4698-877F-7AF4B05CDECC}"/>
              </a:ext>
            </a:extLst>
          </p:cNvPr>
          <p:cNvSpPr txBox="1"/>
          <p:nvPr/>
        </p:nvSpPr>
        <p:spPr>
          <a:xfrm>
            <a:off x="3055021" y="2368193"/>
            <a:ext cx="311304" cy="421782"/>
          </a:xfrm>
          <a:prstGeom prst="rect">
            <a:avLst/>
          </a:prstGeom>
          <a:noFill/>
        </p:spPr>
        <p:txBody>
          <a:bodyPr wrap="none" rtlCol="0">
            <a:spAutoFit/>
          </a:bodyPr>
          <a:lstStyle/>
          <a:p>
            <a:pPr algn="l">
              <a:lnSpc>
                <a:spcPct val="130000"/>
              </a:lnSpc>
              <a:buClr>
                <a:srgbClr val="C5003D"/>
              </a:buClr>
            </a:pPr>
            <a:r>
              <a:rPr lang="en-US" altLang="ko-KR" sz="1800">
                <a:solidFill>
                  <a:schemeClr val="tx1"/>
                </a:solidFill>
                <a:latin typeface="Consolas" panose="020B0609020204030204" pitchFamily="49" charset="0"/>
                <a:ea typeface="+mn-ea"/>
              </a:rPr>
              <a:t>1</a:t>
            </a:r>
            <a:endParaRPr lang="ko-KR" altLang="en-US" sz="1800">
              <a:solidFill>
                <a:schemeClr val="tx1"/>
              </a:solidFill>
              <a:latin typeface="Consolas" panose="020B0609020204030204" pitchFamily="49" charset="0"/>
              <a:ea typeface="+mn-ea"/>
            </a:endParaRPr>
          </a:p>
        </p:txBody>
      </p:sp>
      <p:sp>
        <p:nvSpPr>
          <p:cNvPr id="15" name="TextBox 14">
            <a:extLst>
              <a:ext uri="{FF2B5EF4-FFF2-40B4-BE49-F238E27FC236}">
                <a16:creationId xmlns:a16="http://schemas.microsoft.com/office/drawing/2014/main" id="{05034416-9AEE-4D03-801B-17B4FD49976D}"/>
              </a:ext>
            </a:extLst>
          </p:cNvPr>
          <p:cNvSpPr txBox="1"/>
          <p:nvPr/>
        </p:nvSpPr>
        <p:spPr>
          <a:xfrm>
            <a:off x="1322286" y="544258"/>
            <a:ext cx="311304" cy="421782"/>
          </a:xfrm>
          <a:prstGeom prst="rect">
            <a:avLst/>
          </a:prstGeom>
          <a:noFill/>
        </p:spPr>
        <p:txBody>
          <a:bodyPr wrap="none" rtlCol="0">
            <a:spAutoFit/>
          </a:bodyPr>
          <a:lstStyle/>
          <a:p>
            <a:pPr algn="l">
              <a:lnSpc>
                <a:spcPct val="130000"/>
              </a:lnSpc>
              <a:buClr>
                <a:srgbClr val="C5003D"/>
              </a:buClr>
            </a:pPr>
            <a:r>
              <a:rPr lang="en-US" altLang="ko-KR" sz="1800">
                <a:solidFill>
                  <a:schemeClr val="tx1"/>
                </a:solidFill>
                <a:latin typeface="Consolas" panose="020B0609020204030204" pitchFamily="49" charset="0"/>
                <a:ea typeface="+mn-ea"/>
              </a:rPr>
              <a:t>1</a:t>
            </a:r>
            <a:endParaRPr lang="ko-KR" altLang="en-US" sz="1800">
              <a:solidFill>
                <a:schemeClr val="tx1"/>
              </a:solidFill>
              <a:latin typeface="Consolas" panose="020B0609020204030204" pitchFamily="49" charset="0"/>
              <a:ea typeface="+mn-ea"/>
            </a:endParaRPr>
          </a:p>
        </p:txBody>
      </p:sp>
      <p:cxnSp>
        <p:nvCxnSpPr>
          <p:cNvPr id="17" name="직선 연결선 16">
            <a:extLst>
              <a:ext uri="{FF2B5EF4-FFF2-40B4-BE49-F238E27FC236}">
                <a16:creationId xmlns:a16="http://schemas.microsoft.com/office/drawing/2014/main" id="{F9A9227E-3B4B-4296-B538-2C9BBF150FAF}"/>
              </a:ext>
            </a:extLst>
          </p:cNvPr>
          <p:cNvCxnSpPr>
            <a:cxnSpLocks/>
          </p:cNvCxnSpPr>
          <p:nvPr/>
        </p:nvCxnSpPr>
        <p:spPr>
          <a:xfrm flipH="1">
            <a:off x="870990" y="-408395"/>
            <a:ext cx="2933016" cy="2673848"/>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165D7-7187-4B35-92EC-8F52E162E72A}"/>
              </a:ext>
            </a:extLst>
          </p:cNvPr>
          <p:cNvSpPr txBox="1"/>
          <p:nvPr/>
        </p:nvSpPr>
        <p:spPr>
          <a:xfrm>
            <a:off x="907856" y="3739793"/>
            <a:ext cx="6973384" cy="753668"/>
          </a:xfrm>
          <a:prstGeom prst="rect">
            <a:avLst/>
          </a:prstGeom>
          <a:noFill/>
        </p:spPr>
        <p:txBody>
          <a:bodyPr wrap="none" rtlCol="0">
            <a:spAutoFit/>
          </a:bodyPr>
          <a:lstStyle/>
          <a:p>
            <a:pPr>
              <a:lnSpc>
                <a:spcPct val="130000"/>
              </a:lnSpc>
              <a:buClr>
                <a:srgbClr val="C5003D"/>
              </a:buClr>
            </a:pPr>
            <a:r>
              <a:rPr lang="en-US" altLang="ko-KR" sz="3600">
                <a:hlinkClick r:id="rId2"/>
              </a:rPr>
              <a:t>https://playground.tensorflow.org/</a:t>
            </a:r>
            <a:endParaRPr lang="ko-KR" altLang="en-US" sz="36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28658544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2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12080" y="2312350"/>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12080" y="2312350"/>
                <a:ext cx="413511" cy="276999"/>
              </a:xfrm>
              <a:prstGeom prst="rect">
                <a:avLst/>
              </a:prstGeom>
              <a:blipFill>
                <a:blip r:embed="rId2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22"/>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4535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453574" cy="400110"/>
              </a:xfrm>
              <a:prstGeom prst="rect">
                <a:avLst/>
              </a:prstGeom>
              <a:blipFill>
                <a:blip r:embed="rId23"/>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3491725" cy="978217"/>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e/>
                              </m:mr>
                            </m:m>
                          </m:e>
                        </m:eqArr>
                      </m:e>
                    </m:d>
                  </m:oMath>
                </a14:m>
                <a:r>
                  <a:rPr lang="en-US" altLang="ko-KR" sz="2000">
                    <a:solidFill>
                      <a:schemeClr val="tx1"/>
                    </a:solidFill>
                    <a:latin typeface="Consolas" panose="020B0609020204030204" pitchFamily="49" charset="0"/>
                  </a:rPr>
                  <a:t>+ b =</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3491725" cy="978217"/>
              </a:xfrm>
              <a:prstGeom prst="rect">
                <a:avLst/>
              </a:prstGeom>
              <a:blipFill>
                <a:blip r:embed="rId24"/>
                <a:stretch>
                  <a:fillRect/>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AAEC6969-6234-4A6C-994B-FDFF977B7958}"/>
              </a:ext>
            </a:extLst>
          </p:cNvPr>
          <p:cNvSpPr txBox="1"/>
          <p:nvPr/>
        </p:nvSpPr>
        <p:spPr>
          <a:xfrm>
            <a:off x="2654629"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6A86818B-AF8D-4367-A114-28273040D018}"/>
              </a:ext>
            </a:extLst>
          </p:cNvPr>
          <p:cNvSpPr txBox="1"/>
          <p:nvPr/>
        </p:nvSpPr>
        <p:spPr>
          <a:xfrm>
            <a:off x="3937702" y="4256083"/>
            <a:ext cx="4350586"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입력수 </a:t>
            </a:r>
            <a:r>
              <a:rPr lang="en-US" altLang="ko-KR" sz="1800">
                <a:solidFill>
                  <a:schemeClr val="tx1"/>
                </a:solidFill>
                <a:latin typeface="고도 M" panose="02000503000000020004" pitchFamily="2" charset="-127"/>
                <a:ea typeface="고도 M" panose="02000503000000020004" pitchFamily="2" charset="-127"/>
              </a:rPr>
              <a:t>X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=&gt; ( </a:t>
            </a:r>
            <a:r>
              <a:rPr lang="ko-KR" altLang="en-US" sz="1800">
                <a:solidFill>
                  <a:schemeClr val="tx1"/>
                </a:solidFill>
                <a:latin typeface="고도 M" panose="02000503000000020004" pitchFamily="2" charset="-127"/>
                <a:ea typeface="고도 M" panose="02000503000000020004" pitchFamily="2" charset="-127"/>
              </a:rPr>
              <a:t>입력수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3" name="직선 연결선 2">
            <a:extLst>
              <a:ext uri="{FF2B5EF4-FFF2-40B4-BE49-F238E27FC236}">
                <a16:creationId xmlns:a16="http://schemas.microsoft.com/office/drawing/2014/main" id="{BDFEA4B6-0FB5-4128-A348-E108BA792A55}"/>
              </a:ext>
            </a:extLst>
          </p:cNvPr>
          <p:cNvCxnSpPr/>
          <p:nvPr/>
        </p:nvCxnSpPr>
        <p:spPr>
          <a:xfrm>
            <a:off x="3030886" y="2669822"/>
            <a:ext cx="0" cy="149577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3427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38263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38263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2560950A-8BFB-420E-BA3C-0DFD571A13AD}"/>
              </a:ext>
            </a:extLst>
          </p:cNvPr>
          <p:cNvSpPr txBox="1"/>
          <p:nvPr/>
        </p:nvSpPr>
        <p:spPr>
          <a:xfrm>
            <a:off x="4486508" y="4920467"/>
            <a:ext cx="4350586"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입력수 </a:t>
            </a:r>
            <a:r>
              <a:rPr lang="en-US" altLang="ko-KR" sz="1800">
                <a:solidFill>
                  <a:schemeClr val="tx1"/>
                </a:solidFill>
                <a:latin typeface="고도 M" panose="02000503000000020004" pitchFamily="2" charset="-127"/>
                <a:ea typeface="고도 M" panose="02000503000000020004" pitchFamily="2" charset="-127"/>
              </a:rPr>
              <a:t>X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=&gt; ( </a:t>
            </a:r>
            <a:r>
              <a:rPr lang="ko-KR" altLang="en-US" sz="1800">
                <a:solidFill>
                  <a:schemeClr val="tx1"/>
                </a:solidFill>
                <a:latin typeface="고도 M" panose="02000503000000020004" pitchFamily="2" charset="-127"/>
                <a:ea typeface="고도 M" panose="02000503000000020004" pitchFamily="2" charset="-127"/>
              </a:rPr>
              <a:t>입력수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8" name="직선 연결선 17">
            <a:extLst>
              <a:ext uri="{FF2B5EF4-FFF2-40B4-BE49-F238E27FC236}">
                <a16:creationId xmlns:a16="http://schemas.microsoft.com/office/drawing/2014/main" id="{AE441F79-15A8-4E5B-AB3D-3EF234A657BE}"/>
              </a:ext>
            </a:extLst>
          </p:cNvPr>
          <p:cNvCxnSpPr/>
          <p:nvPr/>
        </p:nvCxnSpPr>
        <p:spPr>
          <a:xfrm>
            <a:off x="3057930" y="1302077"/>
            <a:ext cx="0" cy="3138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C956663-1AE0-499D-A147-9DBDBC6A9333}"/>
              </a:ext>
            </a:extLst>
          </p:cNvPr>
          <p:cNvCxnSpPr/>
          <p:nvPr/>
        </p:nvCxnSpPr>
        <p:spPr>
          <a:xfrm>
            <a:off x="4704750" y="1264432"/>
            <a:ext cx="0" cy="3138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7427043-7A10-4733-8195-B526A780F01D}"/>
              </a:ext>
            </a:extLst>
          </p:cNvPr>
          <p:cNvSpPr txBox="1"/>
          <p:nvPr/>
        </p:nvSpPr>
        <p:spPr>
          <a:xfrm>
            <a:off x="2816235" y="4524683"/>
            <a:ext cx="83593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61" name="TextBox 60">
            <a:extLst>
              <a:ext uri="{FF2B5EF4-FFF2-40B4-BE49-F238E27FC236}">
                <a16:creationId xmlns:a16="http://schemas.microsoft.com/office/drawing/2014/main" id="{C1F4EFF6-0DC5-4370-8E43-99D648AA376C}"/>
              </a:ext>
            </a:extLst>
          </p:cNvPr>
          <p:cNvSpPr txBox="1"/>
          <p:nvPr/>
        </p:nvSpPr>
        <p:spPr>
          <a:xfrm>
            <a:off x="4389684" y="4507282"/>
            <a:ext cx="83593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62" name="TextBox 61">
            <a:extLst>
              <a:ext uri="{FF2B5EF4-FFF2-40B4-BE49-F238E27FC236}">
                <a16:creationId xmlns:a16="http://schemas.microsoft.com/office/drawing/2014/main" id="{19C9CB62-658D-4AC6-9A8D-EDF6F2CCDA00}"/>
              </a:ext>
            </a:extLst>
          </p:cNvPr>
          <p:cNvSpPr txBox="1"/>
          <p:nvPr/>
        </p:nvSpPr>
        <p:spPr>
          <a:xfrm>
            <a:off x="5124330" y="6215618"/>
            <a:ext cx="4350586"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 3)(3, 2) =&gt; (m,2)</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7451848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BCAF2-839B-4A48-B860-4AD94C8A4BE1}"/>
              </a:ext>
            </a:extLst>
          </p:cNvPr>
          <p:cNvSpPr txBox="1"/>
          <p:nvPr/>
        </p:nvSpPr>
        <p:spPr>
          <a:xfrm>
            <a:off x="2528711" y="1738489"/>
            <a:ext cx="29706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5</a:t>
            </a:r>
            <a:r>
              <a:rPr lang="ko-KR" altLang="en-US" sz="2400">
                <a:solidFill>
                  <a:schemeClr val="tx1"/>
                </a:solidFill>
                <a:latin typeface="고도 M" panose="02000503000000020004" pitchFamily="2" charset="-127"/>
                <a:ea typeface="고도 M" panose="02000503000000020004" pitchFamily="2" charset="-127"/>
              </a:rPr>
              <a:t>분 시작 입니다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303423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E7E4880B-8074-49BF-8606-C3B79397B7ED}"/>
              </a:ext>
            </a:extLst>
          </p:cNvPr>
          <p:cNvSpPr txBox="1"/>
          <p:nvPr/>
        </p:nvSpPr>
        <p:spPr>
          <a:xfrm>
            <a:off x="2674914" y="4793938"/>
            <a:ext cx="4350586"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입력수 </a:t>
            </a:r>
            <a:r>
              <a:rPr lang="en-US" altLang="ko-KR" sz="1800">
                <a:solidFill>
                  <a:schemeClr val="tx1"/>
                </a:solidFill>
                <a:latin typeface="고도 M" panose="02000503000000020004" pitchFamily="2" charset="-127"/>
                <a:ea typeface="고도 M" panose="02000503000000020004" pitchFamily="2" charset="-127"/>
              </a:rPr>
              <a:t>X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=&gt; ( </a:t>
            </a:r>
            <a:r>
              <a:rPr lang="ko-KR" altLang="en-US" sz="1800">
                <a:solidFill>
                  <a:schemeClr val="tx1"/>
                </a:solidFill>
                <a:latin typeface="고도 M" panose="02000503000000020004" pitchFamily="2" charset="-127"/>
                <a:ea typeface="고도 M" panose="02000503000000020004" pitchFamily="2" charset="-127"/>
              </a:rPr>
              <a:t>입력수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출력수 </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3149218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두개의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1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14145" y="513513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14145" y="5135132"/>
                <a:ext cx="386575" cy="400110"/>
              </a:xfrm>
              <a:prstGeom prst="rect">
                <a:avLst/>
              </a:prstGeom>
              <a:blipFill>
                <a:blip r:embed="rId21"/>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EEF54F-C893-458B-9241-6BA137E4EDAC}"/>
              </a:ext>
            </a:extLst>
          </p:cNvPr>
          <p:cNvSpPr txBox="1"/>
          <p:nvPr/>
        </p:nvSpPr>
        <p:spPr>
          <a:xfrm>
            <a:off x="4914125" y="6155144"/>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45" name="TextBox 44">
            <a:extLst>
              <a:ext uri="{FF2B5EF4-FFF2-40B4-BE49-F238E27FC236}">
                <a16:creationId xmlns:a16="http://schemas.microsoft.com/office/drawing/2014/main" id="{3E3DE197-5E96-445F-9626-A215BDF539B2}"/>
              </a:ext>
            </a:extLst>
          </p:cNvPr>
          <p:cNvSpPr txBox="1"/>
          <p:nvPr/>
        </p:nvSpPr>
        <p:spPr>
          <a:xfrm>
            <a:off x="1653975" y="6086310"/>
            <a:ext cx="74571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46" name="TextBox 45">
            <a:extLst>
              <a:ext uri="{FF2B5EF4-FFF2-40B4-BE49-F238E27FC236}">
                <a16:creationId xmlns:a16="http://schemas.microsoft.com/office/drawing/2014/main" id="{F6EAFF72-BF7E-48B5-8CCC-8EC48BA86F61}"/>
              </a:ext>
            </a:extLst>
          </p:cNvPr>
          <p:cNvSpPr txBox="1"/>
          <p:nvPr/>
        </p:nvSpPr>
        <p:spPr>
          <a:xfrm>
            <a:off x="34209" y="5259695"/>
            <a:ext cx="53572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명</a:t>
            </a:r>
          </a:p>
        </p:txBody>
      </p:sp>
      <p:sp>
        <p:nvSpPr>
          <p:cNvPr id="55" name="TextBox 54">
            <a:extLst>
              <a:ext uri="{FF2B5EF4-FFF2-40B4-BE49-F238E27FC236}">
                <a16:creationId xmlns:a16="http://schemas.microsoft.com/office/drawing/2014/main" id="{4DF3522A-FD30-4996-BDE2-C43CB34E67A2}"/>
              </a:ext>
            </a:extLst>
          </p:cNvPr>
          <p:cNvSpPr txBox="1"/>
          <p:nvPr/>
        </p:nvSpPr>
        <p:spPr>
          <a:xfrm>
            <a:off x="2256730" y="5269729"/>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2025E82-56FD-4457-A954-CF14256CEA5E}"/>
              </a:ext>
            </a:extLst>
          </p:cNvPr>
          <p:cNvSpPr txBox="1"/>
          <p:nvPr/>
        </p:nvSpPr>
        <p:spPr>
          <a:xfrm>
            <a:off x="4865472" y="6048308"/>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7BDBC58A-E1B3-4BF2-BE35-751FD5D24968}"/>
              </a:ext>
            </a:extLst>
          </p:cNvPr>
          <p:cNvSpPr txBox="1"/>
          <p:nvPr/>
        </p:nvSpPr>
        <p:spPr>
          <a:xfrm>
            <a:off x="6598316" y="4894942"/>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C5065C6F-49B2-41D5-AF56-01525E237DB6}"/>
              </a:ext>
            </a:extLst>
          </p:cNvPr>
          <p:cNvSpPr txBox="1"/>
          <p:nvPr/>
        </p:nvSpPr>
        <p:spPr>
          <a:xfrm>
            <a:off x="8013700" y="4895753"/>
            <a:ext cx="62549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(m,1)</a:t>
            </a:r>
            <a:endParaRPr lang="ko-KR" altLang="en-US">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75F86031-411A-4A14-B9C7-A9DF9D4B332D}"/>
              </a:ext>
            </a:extLst>
          </p:cNvPr>
          <p:cNvSpPr txBox="1"/>
          <p:nvPr/>
        </p:nvSpPr>
        <p:spPr>
          <a:xfrm>
            <a:off x="6798810" y="5718474"/>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,m)</a:t>
            </a:r>
            <a:endParaRPr lang="ko-KR" altLang="en-US">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5E9FEAA2-0704-4516-885B-D4EBFF488CEB}"/>
              </a:ext>
            </a:extLst>
          </p:cNvPr>
          <p:cNvSpPr txBox="1"/>
          <p:nvPr/>
        </p:nvSpPr>
        <p:spPr>
          <a:xfrm>
            <a:off x="7765344" y="5709754"/>
            <a:ext cx="625492"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(m,1)</a:t>
            </a:r>
            <a:endParaRPr lang="ko-KR" altLang="en-US">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5283C46A-7046-4633-A0A9-7965A79F7A21}"/>
              </a:ext>
            </a:extLst>
          </p:cNvPr>
          <p:cNvSpPr txBox="1"/>
          <p:nvPr/>
        </p:nvSpPr>
        <p:spPr>
          <a:xfrm>
            <a:off x="8467536" y="5709754"/>
            <a:ext cx="1305165"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=&gt; (</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104796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53215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46129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55832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42435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4243533"/>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51227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8667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8667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52980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53222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5322213"/>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894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50672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50672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52980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52980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43664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9764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50840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50840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50849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50849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8396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51361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5136191"/>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51417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51417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52980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8951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52980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50634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50634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46128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42435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42435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56166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9002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900253"/>
                <a:ext cx="386575" cy="400110"/>
              </a:xfrm>
              <a:prstGeom prst="rect">
                <a:avLst/>
              </a:prstGeom>
              <a:blipFill>
                <a:blip r:embed="rId13"/>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53222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5322213"/>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52900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52900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52861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52861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61781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61781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56901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8478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8478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40719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8653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61239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61239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9269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61239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61239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41194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8554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8554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E5DE628A-6A87-4A27-A357-B27D4A2EE617}"/>
              </a:ext>
            </a:extLst>
          </p:cNvPr>
          <p:cNvSpPr txBox="1"/>
          <p:nvPr/>
        </p:nvSpPr>
        <p:spPr>
          <a:xfrm>
            <a:off x="8162654" y="2728409"/>
            <a:ext cx="10919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56C8D28-2EDF-4E35-A2A9-2A9C6817A38D}"/>
              </a:ext>
            </a:extLst>
          </p:cNvPr>
          <p:cNvSpPr txBox="1"/>
          <p:nvPr/>
        </p:nvSpPr>
        <p:spPr>
          <a:xfrm>
            <a:off x="4076424" y="3025312"/>
            <a:ext cx="20986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(m,1)(1,</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6BEA405-044E-4746-BEB3-880CBFAC672C}"/>
              </a:ext>
            </a:extLst>
          </p:cNvPr>
          <p:cNvSpPr txBox="1"/>
          <p:nvPr/>
        </p:nvSpPr>
        <p:spPr>
          <a:xfrm>
            <a:off x="6598317" y="2505213"/>
            <a:ext cx="10214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뉴런수</a:t>
            </a:r>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CF5C0488-9921-4892-BD8F-F571AB1A8E66}"/>
              </a:ext>
            </a:extLst>
          </p:cNvPr>
          <p:cNvSpPr txBox="1"/>
          <p:nvPr/>
        </p:nvSpPr>
        <p:spPr>
          <a:xfrm>
            <a:off x="6018816" y="3025312"/>
            <a:ext cx="18854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=&gt;(m,</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B5B9E999-8FAF-406B-AC12-7A7613BB8C37}"/>
              </a:ext>
            </a:extLst>
          </p:cNvPr>
          <p:cNvSpPr txBox="1"/>
          <p:nvPr/>
        </p:nvSpPr>
        <p:spPr>
          <a:xfrm>
            <a:off x="4076424" y="3450106"/>
            <a:ext cx="41601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(3,m) (m,</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 =&gt; (3,</a:t>
            </a:r>
            <a:r>
              <a:rPr lang="ko-KR" altLang="en-US" sz="2400">
                <a:solidFill>
                  <a:schemeClr val="tx1"/>
                </a:solidFill>
                <a:latin typeface="고도 M" panose="02000503000000020004" pitchFamily="2" charset="-127"/>
                <a:ea typeface="고도 M" panose="02000503000000020004" pitchFamily="2" charset="-127"/>
              </a:rPr>
              <a:t>뉴런수</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6553828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 - </a:t>
            </a:r>
            <a:r>
              <a:rPr lang="ko-KR" altLang="en-US" sz="2000">
                <a:solidFill>
                  <a:schemeClr val="tx1"/>
                </a:solidFill>
                <a:latin typeface="고도 M" panose="02000503000000020004" pitchFamily="2" charset="-127"/>
                <a:ea typeface="고도 M" panose="02000503000000020004" pitchFamily="2" charset="-127"/>
              </a:rPr>
              <a:t>회귀</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 - </a:t>
            </a:r>
            <a:r>
              <a:rPr lang="ko-KR" altLang="en-US" sz="2000">
                <a:solidFill>
                  <a:schemeClr val="tx1"/>
                </a:solidFill>
                <a:latin typeface="고도 M" panose="02000503000000020004" pitchFamily="2" charset="-127"/>
                <a:ea typeface="고도 M" panose="02000503000000020004" pitchFamily="2" charset="-127"/>
              </a:rPr>
              <a:t>이진 분류</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 - </a:t>
            </a:r>
            <a:r>
              <a:rPr lang="ko-KR" altLang="en-US" sz="2000">
                <a:solidFill>
                  <a:schemeClr val="tx1"/>
                </a:solidFill>
                <a:latin typeface="고도 M" panose="02000503000000020004" pitchFamily="2" charset="-127"/>
                <a:ea typeface="고도 M" panose="02000503000000020004" pitchFamily="2" charset="-127"/>
              </a:rPr>
              <a:t>다중 분류</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B99FCF-5436-4D61-B1BE-9A088C66CEE0}"/>
              </a:ext>
            </a:extLst>
          </p:cNvPr>
          <p:cNvSpPr txBox="1"/>
          <p:nvPr/>
        </p:nvSpPr>
        <p:spPr>
          <a:xfrm>
            <a:off x="1641865" y="4987547"/>
            <a:ext cx="1527982"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신경간 접속부</a:t>
            </a:r>
          </a:p>
        </p:txBody>
      </p:sp>
      <p:sp>
        <p:nvSpPr>
          <p:cNvPr id="6" name="TextBox 5">
            <a:extLst>
              <a:ext uri="{FF2B5EF4-FFF2-40B4-BE49-F238E27FC236}">
                <a16:creationId xmlns:a16="http://schemas.microsoft.com/office/drawing/2014/main" id="{9A13A588-5BAB-4A27-89B9-2458C406872C}"/>
              </a:ext>
            </a:extLst>
          </p:cNvPr>
          <p:cNvSpPr txBox="1"/>
          <p:nvPr/>
        </p:nvSpPr>
        <p:spPr>
          <a:xfrm>
            <a:off x="4308063" y="2446478"/>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축삭 돌기</a:t>
            </a:r>
          </a:p>
        </p:txBody>
      </p:sp>
      <p:sp>
        <p:nvSpPr>
          <p:cNvPr id="7" name="TextBox 6">
            <a:extLst>
              <a:ext uri="{FF2B5EF4-FFF2-40B4-BE49-F238E27FC236}">
                <a16:creationId xmlns:a16="http://schemas.microsoft.com/office/drawing/2014/main" id="{D038E795-4FFE-4DA1-A8D5-5D0ECBFBEB3B}"/>
              </a:ext>
            </a:extLst>
          </p:cNvPr>
          <p:cNvSpPr txBox="1"/>
          <p:nvPr/>
        </p:nvSpPr>
        <p:spPr>
          <a:xfrm>
            <a:off x="3624249" y="5681396"/>
            <a:ext cx="1117614" cy="338554"/>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수상 돌기</a:t>
            </a:r>
          </a:p>
        </p:txBody>
      </p:sp>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1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174990" y="3830414"/>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174990" y="3830414"/>
                <a:ext cx="2856808" cy="62235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C0EAE-A1CD-405C-806F-540DCF446E0E}"/>
                  </a:ext>
                </a:extLst>
              </p:cNvPr>
              <p:cNvSpPr txBox="1"/>
              <p:nvPr/>
            </p:nvSpPr>
            <p:spPr>
              <a:xfrm>
                <a:off x="4485789" y="1196161"/>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C0EAE-A1CD-405C-806F-540DCF446E0E}"/>
                  </a:ext>
                </a:extLst>
              </p:cNvPr>
              <p:cNvSpPr txBox="1">
                <a:spLocks noRot="1" noChangeAspect="1" noMove="1" noResize="1" noEditPoints="1" noAdjustHandles="1" noChangeArrowheads="1" noChangeShapeType="1" noTextEdit="1"/>
              </p:cNvSpPr>
              <p:nvPr/>
            </p:nvSpPr>
            <p:spPr>
              <a:xfrm>
                <a:off x="4485789" y="1196161"/>
                <a:ext cx="2098330" cy="714939"/>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'2.2.0'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71AA8B4D-5468-4590-82BF-02561EAB0ADD}"/>
              </a:ext>
            </a:extLst>
          </p:cNvPr>
          <p:cNvSpPr/>
          <p:nvPr/>
        </p:nvSpPr>
        <p:spPr>
          <a:xfrm>
            <a:off x="782831" y="151961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5524F04-E44E-4056-AE5D-B63C293BD1B8}"/>
              </a:ext>
            </a:extLst>
          </p:cNvPr>
          <p:cNvSpPr/>
          <p:nvPr/>
        </p:nvSpPr>
        <p:spPr>
          <a:xfrm>
            <a:off x="1466986" y="151961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AA2F20F-2EC5-48FA-96DD-2733EE747746}"/>
              </a:ext>
            </a:extLst>
          </p:cNvPr>
          <p:cNvSpPr/>
          <p:nvPr/>
        </p:nvSpPr>
        <p:spPr>
          <a:xfrm>
            <a:off x="2151141" y="151961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DCF8C1A-CC3A-483A-BA17-EC6B50BD677D}"/>
              </a:ext>
            </a:extLst>
          </p:cNvPr>
          <p:cNvSpPr/>
          <p:nvPr/>
        </p:nvSpPr>
        <p:spPr>
          <a:xfrm>
            <a:off x="2835296" y="151961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F71D152-8872-4557-A313-1E4379CDEB3C}"/>
              </a:ext>
            </a:extLst>
          </p:cNvPr>
          <p:cNvSpPr/>
          <p:nvPr/>
        </p:nvSpPr>
        <p:spPr>
          <a:xfrm>
            <a:off x="3519451" y="151960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32775B1-2D5C-4622-A5E2-920B5EB6A663}"/>
              </a:ext>
            </a:extLst>
          </p:cNvPr>
          <p:cNvSpPr/>
          <p:nvPr/>
        </p:nvSpPr>
        <p:spPr>
          <a:xfrm>
            <a:off x="782831" y="274484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897EB80-8C80-44AA-A912-AE0D03489B7E}"/>
              </a:ext>
            </a:extLst>
          </p:cNvPr>
          <p:cNvSpPr/>
          <p:nvPr/>
        </p:nvSpPr>
        <p:spPr>
          <a:xfrm>
            <a:off x="1466985" y="274484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09AB63B-3B8C-4BD3-A570-B78CB56F97F0}"/>
              </a:ext>
            </a:extLst>
          </p:cNvPr>
          <p:cNvSpPr/>
          <p:nvPr/>
        </p:nvSpPr>
        <p:spPr>
          <a:xfrm>
            <a:off x="2151139" y="274484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3601CF4-DB65-4E93-947B-909DC8C11EB9}"/>
              </a:ext>
            </a:extLst>
          </p:cNvPr>
          <p:cNvSpPr/>
          <p:nvPr/>
        </p:nvSpPr>
        <p:spPr>
          <a:xfrm>
            <a:off x="2835293" y="274483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3B6BB30-83C6-4135-971D-BD49A53FB3C0}"/>
              </a:ext>
            </a:extLst>
          </p:cNvPr>
          <p:cNvSpPr/>
          <p:nvPr/>
        </p:nvSpPr>
        <p:spPr>
          <a:xfrm>
            <a:off x="3519447" y="274483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E8ADD99-2BF7-4D56-84D7-726A6C88A48A}"/>
              </a:ext>
            </a:extLst>
          </p:cNvPr>
          <p:cNvSpPr/>
          <p:nvPr/>
        </p:nvSpPr>
        <p:spPr>
          <a:xfrm>
            <a:off x="4203601" y="274483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447C789-10DC-4A0F-B3AF-8AA91029ADB9}"/>
              </a:ext>
            </a:extLst>
          </p:cNvPr>
          <p:cNvSpPr/>
          <p:nvPr/>
        </p:nvSpPr>
        <p:spPr>
          <a:xfrm>
            <a:off x="4887755" y="274483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3EC5567-F740-47F6-847A-82FFCC2274EB}"/>
              </a:ext>
            </a:extLst>
          </p:cNvPr>
          <p:cNvSpPr/>
          <p:nvPr/>
        </p:nvSpPr>
        <p:spPr>
          <a:xfrm>
            <a:off x="5571909" y="274483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BB92E75-5262-481E-9BD4-F9D59E97A237}"/>
              </a:ext>
            </a:extLst>
          </p:cNvPr>
          <p:cNvSpPr/>
          <p:nvPr/>
        </p:nvSpPr>
        <p:spPr>
          <a:xfrm>
            <a:off x="6256063" y="274482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9BC5EDC-46F5-4847-A532-32070E229BE9}"/>
              </a:ext>
            </a:extLst>
          </p:cNvPr>
          <p:cNvSpPr/>
          <p:nvPr/>
        </p:nvSpPr>
        <p:spPr>
          <a:xfrm>
            <a:off x="6940217" y="274482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7784103-766E-4D18-A415-6D6708929E81}"/>
              </a:ext>
            </a:extLst>
          </p:cNvPr>
          <p:cNvSpPr/>
          <p:nvPr/>
        </p:nvSpPr>
        <p:spPr>
          <a:xfrm>
            <a:off x="782830" y="342898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18BF51C-1BCB-4676-B18C-1A8667308A73}"/>
              </a:ext>
            </a:extLst>
          </p:cNvPr>
          <p:cNvSpPr/>
          <p:nvPr/>
        </p:nvSpPr>
        <p:spPr>
          <a:xfrm>
            <a:off x="1466984" y="342898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88A73B70-3CC3-4EA8-B37B-058BCD827167}"/>
              </a:ext>
            </a:extLst>
          </p:cNvPr>
          <p:cNvSpPr/>
          <p:nvPr/>
        </p:nvSpPr>
        <p:spPr>
          <a:xfrm>
            <a:off x="2151138" y="342898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EA767EC-2BB4-41F5-8BDD-560104F75E7D}"/>
              </a:ext>
            </a:extLst>
          </p:cNvPr>
          <p:cNvSpPr/>
          <p:nvPr/>
        </p:nvSpPr>
        <p:spPr>
          <a:xfrm>
            <a:off x="2835292" y="342897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3B7B3A6-DB5D-48B6-B72A-11DFDBC944C8}"/>
              </a:ext>
            </a:extLst>
          </p:cNvPr>
          <p:cNvSpPr/>
          <p:nvPr/>
        </p:nvSpPr>
        <p:spPr>
          <a:xfrm>
            <a:off x="3519446" y="342897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A7C8233C-E574-451E-8CBD-A0E8539154EB}"/>
              </a:ext>
            </a:extLst>
          </p:cNvPr>
          <p:cNvSpPr/>
          <p:nvPr/>
        </p:nvSpPr>
        <p:spPr>
          <a:xfrm>
            <a:off x="4203600" y="342897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ABB6A79C-04FF-4E94-BCEC-31E2C7F8CB00}"/>
              </a:ext>
            </a:extLst>
          </p:cNvPr>
          <p:cNvSpPr/>
          <p:nvPr/>
        </p:nvSpPr>
        <p:spPr>
          <a:xfrm>
            <a:off x="4887754" y="342897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0CC51317-67C2-4AAD-BA9E-1E5E5004E504}"/>
              </a:ext>
            </a:extLst>
          </p:cNvPr>
          <p:cNvSpPr/>
          <p:nvPr/>
        </p:nvSpPr>
        <p:spPr>
          <a:xfrm>
            <a:off x="5571908" y="342897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CA3B37CD-8E28-4F79-A393-81CDBE827903}"/>
              </a:ext>
            </a:extLst>
          </p:cNvPr>
          <p:cNvSpPr/>
          <p:nvPr/>
        </p:nvSpPr>
        <p:spPr>
          <a:xfrm>
            <a:off x="6256062" y="342896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42E3C01-4368-4FB0-B18E-0A3109E2550B}"/>
              </a:ext>
            </a:extLst>
          </p:cNvPr>
          <p:cNvSpPr/>
          <p:nvPr/>
        </p:nvSpPr>
        <p:spPr>
          <a:xfrm>
            <a:off x="6940216" y="342896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FF38B9C2-90C5-418C-93D9-A1181C08C87E}"/>
              </a:ext>
            </a:extLst>
          </p:cNvPr>
          <p:cNvSpPr/>
          <p:nvPr/>
        </p:nvSpPr>
        <p:spPr>
          <a:xfrm>
            <a:off x="782829" y="411312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BE1C987-18F5-428E-AB26-5D7F281C0A92}"/>
              </a:ext>
            </a:extLst>
          </p:cNvPr>
          <p:cNvSpPr/>
          <p:nvPr/>
        </p:nvSpPr>
        <p:spPr>
          <a:xfrm>
            <a:off x="1466983" y="411312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2C0288A8-B70E-4D8E-BA30-3553007C82B6}"/>
              </a:ext>
            </a:extLst>
          </p:cNvPr>
          <p:cNvSpPr/>
          <p:nvPr/>
        </p:nvSpPr>
        <p:spPr>
          <a:xfrm>
            <a:off x="2151137" y="411311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484120-0B04-4530-90BD-FFF86A2D8058}"/>
              </a:ext>
            </a:extLst>
          </p:cNvPr>
          <p:cNvSpPr/>
          <p:nvPr/>
        </p:nvSpPr>
        <p:spPr>
          <a:xfrm>
            <a:off x="2835291" y="411311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68E80B3-0310-4630-A4C3-1C1B4271A130}"/>
              </a:ext>
            </a:extLst>
          </p:cNvPr>
          <p:cNvSpPr/>
          <p:nvPr/>
        </p:nvSpPr>
        <p:spPr>
          <a:xfrm>
            <a:off x="3519445" y="411311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8DDD6F9A-A866-4126-8BFA-F537C9C82D63}"/>
              </a:ext>
            </a:extLst>
          </p:cNvPr>
          <p:cNvSpPr/>
          <p:nvPr/>
        </p:nvSpPr>
        <p:spPr>
          <a:xfrm>
            <a:off x="4203599" y="411311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9E10FB-58E4-4FB2-B91D-FA509937BFC6}"/>
              </a:ext>
            </a:extLst>
          </p:cNvPr>
          <p:cNvSpPr/>
          <p:nvPr/>
        </p:nvSpPr>
        <p:spPr>
          <a:xfrm>
            <a:off x="4887753" y="411311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73D288E-20C1-4C81-B5DC-DBF51599F1A1}"/>
              </a:ext>
            </a:extLst>
          </p:cNvPr>
          <p:cNvSpPr/>
          <p:nvPr/>
        </p:nvSpPr>
        <p:spPr>
          <a:xfrm>
            <a:off x="5571907" y="411310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817DB885-2793-489C-A984-9E5D4F3074F6}"/>
              </a:ext>
            </a:extLst>
          </p:cNvPr>
          <p:cNvSpPr/>
          <p:nvPr/>
        </p:nvSpPr>
        <p:spPr>
          <a:xfrm>
            <a:off x="6256061" y="411310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1A85EA1-43E4-4080-AE80-410E37FC3693}"/>
              </a:ext>
            </a:extLst>
          </p:cNvPr>
          <p:cNvSpPr/>
          <p:nvPr/>
        </p:nvSpPr>
        <p:spPr>
          <a:xfrm>
            <a:off x="6940215" y="411310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88829C3-0210-4FFA-A5C7-844951905A1C}"/>
              </a:ext>
            </a:extLst>
          </p:cNvPr>
          <p:cNvSpPr/>
          <p:nvPr/>
        </p:nvSpPr>
        <p:spPr>
          <a:xfrm>
            <a:off x="782828" y="479726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B5400A6-1AB0-4EDA-8A8D-FA4E82CD37B3}"/>
              </a:ext>
            </a:extLst>
          </p:cNvPr>
          <p:cNvSpPr/>
          <p:nvPr/>
        </p:nvSpPr>
        <p:spPr>
          <a:xfrm>
            <a:off x="1466982" y="479726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64DCADA-42D4-4344-9777-05D02DB7059E}"/>
              </a:ext>
            </a:extLst>
          </p:cNvPr>
          <p:cNvSpPr/>
          <p:nvPr/>
        </p:nvSpPr>
        <p:spPr>
          <a:xfrm>
            <a:off x="2151136" y="479725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D77845F-B244-48E4-84C1-AD7F5C36AD4E}"/>
              </a:ext>
            </a:extLst>
          </p:cNvPr>
          <p:cNvSpPr/>
          <p:nvPr/>
        </p:nvSpPr>
        <p:spPr>
          <a:xfrm>
            <a:off x="2835290" y="479725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162B13F-AB5B-43F7-9431-568CD7022696}"/>
              </a:ext>
            </a:extLst>
          </p:cNvPr>
          <p:cNvSpPr/>
          <p:nvPr/>
        </p:nvSpPr>
        <p:spPr>
          <a:xfrm>
            <a:off x="3519444" y="479725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12AFB488-D79A-42B7-BEA0-8A4F1C4D2B10}"/>
              </a:ext>
            </a:extLst>
          </p:cNvPr>
          <p:cNvSpPr/>
          <p:nvPr/>
        </p:nvSpPr>
        <p:spPr>
          <a:xfrm>
            <a:off x="4203598" y="479725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DB67FB8-C2CB-403C-B9A8-C7E063966655}"/>
              </a:ext>
            </a:extLst>
          </p:cNvPr>
          <p:cNvSpPr/>
          <p:nvPr/>
        </p:nvSpPr>
        <p:spPr>
          <a:xfrm>
            <a:off x="4887752" y="479725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3E5C709-B227-4EAF-A491-B430F590F5E3}"/>
              </a:ext>
            </a:extLst>
          </p:cNvPr>
          <p:cNvSpPr/>
          <p:nvPr/>
        </p:nvSpPr>
        <p:spPr>
          <a:xfrm>
            <a:off x="5571906" y="4797248"/>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5845F8F-7A05-450E-9070-DE86BF05F3F5}"/>
              </a:ext>
            </a:extLst>
          </p:cNvPr>
          <p:cNvSpPr/>
          <p:nvPr/>
        </p:nvSpPr>
        <p:spPr>
          <a:xfrm>
            <a:off x="6256060" y="4797246"/>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7FF2289-44B3-4D4E-B501-469D0BAB6BC0}"/>
              </a:ext>
            </a:extLst>
          </p:cNvPr>
          <p:cNvSpPr/>
          <p:nvPr/>
        </p:nvSpPr>
        <p:spPr>
          <a:xfrm>
            <a:off x="6940214" y="4797244"/>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7EB5D668-FC69-4B8F-98A2-239AB08EE83D}"/>
              </a:ext>
            </a:extLst>
          </p:cNvPr>
          <p:cNvSpPr/>
          <p:nvPr/>
        </p:nvSpPr>
        <p:spPr>
          <a:xfrm>
            <a:off x="782827" y="548138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D546E41-7831-4E5E-A0EB-96322767F22C}"/>
              </a:ext>
            </a:extLst>
          </p:cNvPr>
          <p:cNvSpPr/>
          <p:nvPr/>
        </p:nvSpPr>
        <p:spPr>
          <a:xfrm>
            <a:off x="1466981" y="548138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761ABF48-424F-41EB-B1DD-A2E6DD7D9F0F}"/>
              </a:ext>
            </a:extLst>
          </p:cNvPr>
          <p:cNvSpPr/>
          <p:nvPr/>
        </p:nvSpPr>
        <p:spPr>
          <a:xfrm>
            <a:off x="2151135" y="548138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04931EC7-96E8-4EC0-AA4C-C68ED870AA73}"/>
              </a:ext>
            </a:extLst>
          </p:cNvPr>
          <p:cNvSpPr/>
          <p:nvPr/>
        </p:nvSpPr>
        <p:spPr>
          <a:xfrm>
            <a:off x="2835289" y="548138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462D6C5-450D-4828-8017-B248399E63E2}"/>
              </a:ext>
            </a:extLst>
          </p:cNvPr>
          <p:cNvSpPr/>
          <p:nvPr/>
        </p:nvSpPr>
        <p:spPr>
          <a:xfrm>
            <a:off x="3519443" y="548137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B71B1DE-CCBE-415A-8F3F-965E2F76D37D}"/>
              </a:ext>
            </a:extLst>
          </p:cNvPr>
          <p:cNvSpPr/>
          <p:nvPr/>
        </p:nvSpPr>
        <p:spPr>
          <a:xfrm>
            <a:off x="4203597" y="548137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D6EBA28-46D8-493E-9A55-3996180F0806}"/>
              </a:ext>
            </a:extLst>
          </p:cNvPr>
          <p:cNvSpPr/>
          <p:nvPr/>
        </p:nvSpPr>
        <p:spPr>
          <a:xfrm>
            <a:off x="4887751" y="548137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7A889E5-181A-4B46-A254-CD990533CC96}"/>
              </a:ext>
            </a:extLst>
          </p:cNvPr>
          <p:cNvSpPr/>
          <p:nvPr/>
        </p:nvSpPr>
        <p:spPr>
          <a:xfrm>
            <a:off x="5571905" y="548137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8F5ACFA3-3A13-47DD-BEB0-0CA25C258DD5}"/>
              </a:ext>
            </a:extLst>
          </p:cNvPr>
          <p:cNvSpPr/>
          <p:nvPr/>
        </p:nvSpPr>
        <p:spPr>
          <a:xfrm>
            <a:off x="6256059" y="548137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4AF1759-076D-4EAE-BBFB-F440D8E44F7C}"/>
              </a:ext>
            </a:extLst>
          </p:cNvPr>
          <p:cNvSpPr/>
          <p:nvPr/>
        </p:nvSpPr>
        <p:spPr>
          <a:xfrm>
            <a:off x="6940213" y="548136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656743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71AA8B4D-5468-4590-82BF-02561EAB0ADD}"/>
              </a:ext>
            </a:extLst>
          </p:cNvPr>
          <p:cNvSpPr/>
          <p:nvPr/>
        </p:nvSpPr>
        <p:spPr>
          <a:xfrm>
            <a:off x="782831" y="151961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75524F04-E44E-4056-AE5D-B63C293BD1B8}"/>
              </a:ext>
            </a:extLst>
          </p:cNvPr>
          <p:cNvSpPr/>
          <p:nvPr/>
        </p:nvSpPr>
        <p:spPr>
          <a:xfrm>
            <a:off x="1466986" y="1519612"/>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AA2F20F-2EC5-48FA-96DD-2733EE747746}"/>
              </a:ext>
            </a:extLst>
          </p:cNvPr>
          <p:cNvSpPr/>
          <p:nvPr/>
        </p:nvSpPr>
        <p:spPr>
          <a:xfrm>
            <a:off x="2151141" y="151961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DCF8C1A-CC3A-483A-BA17-EC6B50BD677D}"/>
              </a:ext>
            </a:extLst>
          </p:cNvPr>
          <p:cNvSpPr/>
          <p:nvPr/>
        </p:nvSpPr>
        <p:spPr>
          <a:xfrm>
            <a:off x="2835296" y="1519610"/>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5F71D152-8872-4557-A313-1E4379CDEB3C}"/>
              </a:ext>
            </a:extLst>
          </p:cNvPr>
          <p:cNvSpPr/>
          <p:nvPr/>
        </p:nvSpPr>
        <p:spPr>
          <a:xfrm>
            <a:off x="3519451" y="151960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32775B1-2D5C-4622-A5E2-920B5EB6A663}"/>
              </a:ext>
            </a:extLst>
          </p:cNvPr>
          <p:cNvSpPr/>
          <p:nvPr/>
        </p:nvSpPr>
        <p:spPr>
          <a:xfrm>
            <a:off x="782831" y="274484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897EB80-8C80-44AA-A912-AE0D03489B7E}"/>
              </a:ext>
            </a:extLst>
          </p:cNvPr>
          <p:cNvSpPr/>
          <p:nvPr/>
        </p:nvSpPr>
        <p:spPr>
          <a:xfrm>
            <a:off x="1466985" y="274484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909AB63B-3B8C-4BD3-A570-B78CB56F97F0}"/>
              </a:ext>
            </a:extLst>
          </p:cNvPr>
          <p:cNvSpPr/>
          <p:nvPr/>
        </p:nvSpPr>
        <p:spPr>
          <a:xfrm>
            <a:off x="2151139" y="274484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63601CF4-DB65-4E93-947B-909DC8C11EB9}"/>
              </a:ext>
            </a:extLst>
          </p:cNvPr>
          <p:cNvSpPr/>
          <p:nvPr/>
        </p:nvSpPr>
        <p:spPr>
          <a:xfrm>
            <a:off x="2835293" y="274483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3B6BB30-83C6-4135-971D-BD49A53FB3C0}"/>
              </a:ext>
            </a:extLst>
          </p:cNvPr>
          <p:cNvSpPr/>
          <p:nvPr/>
        </p:nvSpPr>
        <p:spPr>
          <a:xfrm>
            <a:off x="3519447" y="274483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E8ADD99-2BF7-4D56-84D7-726A6C88A48A}"/>
              </a:ext>
            </a:extLst>
          </p:cNvPr>
          <p:cNvSpPr/>
          <p:nvPr/>
        </p:nvSpPr>
        <p:spPr>
          <a:xfrm>
            <a:off x="4203601" y="2744835"/>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447C789-10DC-4A0F-B3AF-8AA91029ADB9}"/>
              </a:ext>
            </a:extLst>
          </p:cNvPr>
          <p:cNvSpPr/>
          <p:nvPr/>
        </p:nvSpPr>
        <p:spPr>
          <a:xfrm>
            <a:off x="4887755" y="2744833"/>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3EC5567-F740-47F6-847A-82FFCC2274EB}"/>
              </a:ext>
            </a:extLst>
          </p:cNvPr>
          <p:cNvSpPr/>
          <p:nvPr/>
        </p:nvSpPr>
        <p:spPr>
          <a:xfrm>
            <a:off x="5571909" y="2744831"/>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BB92E75-5262-481E-9BD4-F9D59E97A237}"/>
              </a:ext>
            </a:extLst>
          </p:cNvPr>
          <p:cNvSpPr/>
          <p:nvPr/>
        </p:nvSpPr>
        <p:spPr>
          <a:xfrm>
            <a:off x="6256063" y="2744829"/>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9BC5EDC-46F5-4847-A532-32070E229BE9}"/>
              </a:ext>
            </a:extLst>
          </p:cNvPr>
          <p:cNvSpPr/>
          <p:nvPr/>
        </p:nvSpPr>
        <p:spPr>
          <a:xfrm>
            <a:off x="6940217" y="2744827"/>
            <a:ext cx="684155" cy="684155"/>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5053431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훈련을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케라스로</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사전 훈련된 </a:t>
            </a: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컨브넷을</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사용하는 방식을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컨브넷</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시각화를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5.4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훈련</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5.5 </a:t>
            </a:r>
            <a:r>
              <a:rPr kumimoji="0" lang="ko-KR" altLang="en-US" sz="1800" b="1">
                <a:solidFill>
                  <a:prstClr val="black">
                    <a:lumMod val="75000"/>
                    <a:lumOff val="25000"/>
                  </a:prstClr>
                </a:solidFill>
                <a:latin typeface="맑은 고딕" pitchFamily="50" charset="-127"/>
                <a:ea typeface="맑은 고딕" pitchFamily="50" charset="-127"/>
              </a:rPr>
              <a:t>사전 훈련된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사용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5.6 </a:t>
            </a:r>
            <a:r>
              <a:rPr kumimoji="0" lang="ko-KR" altLang="en-US" sz="1800" b="1" err="1">
                <a:solidFill>
                  <a:prstClr val="black">
                    <a:lumMod val="75000"/>
                    <a:lumOff val="25000"/>
                  </a:prstClr>
                </a:solidFill>
                <a:latin typeface="맑은 고딕" pitchFamily="50" charset="-127"/>
                <a:ea typeface="맑은 고딕" pitchFamily="50" charset="-127"/>
              </a:rPr>
              <a:t>컨브넷</a:t>
            </a:r>
            <a:r>
              <a:rPr kumimoji="0" lang="ko-KR" altLang="en-US" sz="1800" b="1">
                <a:solidFill>
                  <a:prstClr val="black">
                    <a:lumMod val="75000"/>
                    <a:lumOff val="25000"/>
                  </a:prstClr>
                </a:solidFill>
                <a:latin typeface="맑은 고딕" pitchFamily="50" charset="-127"/>
                <a:ea typeface="맑은 고딕" pitchFamily="50" charset="-127"/>
              </a:rPr>
              <a:t> 시각화</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5.4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훈련</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5.5 </a:t>
            </a:r>
            <a:r>
              <a:rPr kumimoji="0" lang="ko-KR" altLang="en-US" sz="1800">
                <a:solidFill>
                  <a:prstClr val="black"/>
                </a:solidFill>
                <a:latin typeface="맑은 고딕" pitchFamily="50" charset="-127"/>
                <a:ea typeface="맑은 고딕" pitchFamily="50" charset="-127"/>
              </a:rPr>
              <a:t>사전 훈련된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사용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5.6 </a:t>
            </a:r>
            <a:r>
              <a:rPr kumimoji="0" lang="ko-KR" altLang="en-US" sz="1800" err="1">
                <a:solidFill>
                  <a:prstClr val="black"/>
                </a:solidFill>
                <a:latin typeface="맑은 고딕" pitchFamily="50" charset="-127"/>
                <a:ea typeface="맑은 고딕" pitchFamily="50" charset="-127"/>
              </a:rPr>
              <a:t>컨브넷</a:t>
            </a:r>
            <a:r>
              <a:rPr kumimoji="0" lang="ko-KR" altLang="en-US" sz="1800">
                <a:solidFill>
                  <a:prstClr val="black"/>
                </a:solidFill>
                <a:latin typeface="맑은 고딕" pitchFamily="50" charset="-127"/>
                <a:ea typeface="맑은 고딕" pitchFamily="50" charset="-127"/>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오차역전파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  </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722345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https://github.com/imguru-mooc/keras_deep_learning</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2" name="자유형: 도형 1">
            <a:extLst>
              <a:ext uri="{FF2B5EF4-FFF2-40B4-BE49-F238E27FC236}">
                <a16:creationId xmlns:a16="http://schemas.microsoft.com/office/drawing/2014/main" id="{ED303AEF-B998-4189-BEC9-BC3A7575B85A}"/>
              </a:ext>
            </a:extLst>
          </p:cNvPr>
          <p:cNvSpPr/>
          <p:nvPr/>
        </p:nvSpPr>
        <p:spPr>
          <a:xfrm>
            <a:off x="6636218" y="1939491"/>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128DC7B2-EFE5-4ECA-997F-863A6E47F997}"/>
              </a:ext>
            </a:extLst>
          </p:cNvPr>
          <p:cNvSpPr/>
          <p:nvPr/>
        </p:nvSpPr>
        <p:spPr>
          <a:xfrm>
            <a:off x="8373578" y="1162696"/>
            <a:ext cx="1930266" cy="799767"/>
          </a:xfrm>
          <a:custGeom>
            <a:avLst/>
            <a:gdLst>
              <a:gd name="connsiteX0" fmla="*/ 5214 w 1930266"/>
              <a:gd name="connsiteY0" fmla="*/ 770021 h 799767"/>
              <a:gd name="connsiteX1" fmla="*/ 82216 w 1930266"/>
              <a:gd name="connsiteY1" fmla="*/ 770021 h 799767"/>
              <a:gd name="connsiteX2" fmla="*/ 823361 w 1930266"/>
              <a:gd name="connsiteY2" fmla="*/ 745957 h 799767"/>
              <a:gd name="connsiteX3" fmla="*/ 1246873 w 1930266"/>
              <a:gd name="connsiteY3" fmla="*/ 125128 h 799767"/>
              <a:gd name="connsiteX4" fmla="*/ 1930266 w 1930266"/>
              <a:gd name="connsiteY4" fmla="*/ 0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66" h="799767">
                <a:moveTo>
                  <a:pt x="5214" y="770021"/>
                </a:moveTo>
                <a:cubicBezTo>
                  <a:pt x="-24464" y="772026"/>
                  <a:pt x="82216" y="770021"/>
                  <a:pt x="82216" y="770021"/>
                </a:cubicBezTo>
                <a:cubicBezTo>
                  <a:pt x="218574" y="766010"/>
                  <a:pt x="629251" y="853439"/>
                  <a:pt x="823361" y="745957"/>
                </a:cubicBezTo>
                <a:cubicBezTo>
                  <a:pt x="1017471" y="638475"/>
                  <a:pt x="1062389" y="249454"/>
                  <a:pt x="1246873" y="125128"/>
                </a:cubicBezTo>
                <a:cubicBezTo>
                  <a:pt x="1431357" y="802"/>
                  <a:pt x="1680811" y="401"/>
                  <a:pt x="1930266"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printf("hello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114217" y="474113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3" name="TextBox 2">
            <a:extLst>
              <a:ext uri="{FF2B5EF4-FFF2-40B4-BE49-F238E27FC236}">
                <a16:creationId xmlns:a16="http://schemas.microsoft.com/office/drawing/2014/main" id="{9E108645-1D76-412B-818C-7146D65777F1}"/>
              </a:ext>
            </a:extLst>
          </p:cNvPr>
          <p:cNvSpPr txBox="1"/>
          <p:nvPr/>
        </p:nvSpPr>
        <p:spPr>
          <a:xfrm>
            <a:off x="514952" y="5651305"/>
            <a:ext cx="3899914" cy="923330"/>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a:t>
            </a:r>
            <a:r>
              <a:rPr lang="ko-KR" altLang="en-US" sz="1800">
                <a:solidFill>
                  <a:schemeClr val="tx1"/>
                </a:solidFill>
                <a:latin typeface="고도 M" panose="02000503000000020004" pitchFamily="2" charset="-127"/>
                <a:ea typeface="고도 M" panose="02000503000000020004" pitchFamily="2" charset="-127"/>
              </a:rPr>
              <a:t>스펨메일일 확률 </a:t>
            </a:r>
            <a:r>
              <a:rPr lang="en-US" altLang="ko-KR" sz="1800">
                <a:solidFill>
                  <a:schemeClr val="tx1"/>
                </a:solidFill>
                <a:latin typeface="고도 M" panose="02000503000000020004" pitchFamily="2" charset="-127"/>
                <a:ea typeface="고도 M" panose="02000503000000020004" pitchFamily="2" charset="-127"/>
              </a:rPr>
              <a:t>:  3/10</a:t>
            </a:r>
          </a:p>
          <a:p>
            <a:pPr algn="l"/>
            <a:r>
              <a:rPr lang="en-US" altLang="ko-KR" sz="1800">
                <a:solidFill>
                  <a:schemeClr val="tx1"/>
                </a:solidFill>
                <a:latin typeface="고도 M" panose="02000503000000020004" pitchFamily="2" charset="-127"/>
                <a:ea typeface="고도 M" panose="02000503000000020004" pitchFamily="2" charset="-127"/>
              </a:rPr>
              <a:t>2. free</a:t>
            </a:r>
            <a:r>
              <a:rPr lang="ko-KR" altLang="en-US" sz="1800">
                <a:solidFill>
                  <a:schemeClr val="tx1"/>
                </a:solidFill>
                <a:latin typeface="고도 M" panose="02000503000000020004" pitchFamily="2" charset="-127"/>
                <a:ea typeface="고도 M" panose="02000503000000020004" pitchFamily="2" charset="-127"/>
              </a:rPr>
              <a:t>를 포함하는 메일의 확률 </a:t>
            </a:r>
            <a:r>
              <a:rPr lang="en-US" altLang="ko-KR" sz="1800">
                <a:solidFill>
                  <a:schemeClr val="tx1"/>
                </a:solidFill>
                <a:latin typeface="고도 M" panose="02000503000000020004" pitchFamily="2" charset="-127"/>
                <a:ea typeface="고도 M" panose="02000503000000020004" pitchFamily="2" charset="-127"/>
              </a:rPr>
              <a:t>: 4/10</a:t>
            </a:r>
          </a:p>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스펨메일중에 </a:t>
            </a:r>
            <a:r>
              <a:rPr lang="en-US" altLang="ko-KR" sz="1800">
                <a:solidFill>
                  <a:schemeClr val="tx1"/>
                </a:solidFill>
                <a:latin typeface="고도 M" panose="02000503000000020004" pitchFamily="2" charset="-127"/>
                <a:ea typeface="고도 M" panose="02000503000000020004" pitchFamily="2" charset="-127"/>
              </a:rPr>
              <a:t>free </a:t>
            </a:r>
            <a:r>
              <a:rPr lang="ko-KR" altLang="en-US" sz="1800">
                <a:solidFill>
                  <a:schemeClr val="tx1"/>
                </a:solidFill>
                <a:latin typeface="고도 M" panose="02000503000000020004" pitchFamily="2" charset="-127"/>
                <a:ea typeface="고도 M" panose="02000503000000020004" pitchFamily="2" charset="-127"/>
              </a:rPr>
              <a:t>포함 메일 </a:t>
            </a:r>
            <a:r>
              <a:rPr lang="en-US" altLang="ko-KR" sz="1800">
                <a:solidFill>
                  <a:schemeClr val="tx1"/>
                </a:solidFill>
                <a:latin typeface="고도 M" panose="02000503000000020004" pitchFamily="2" charset="-127"/>
                <a:ea typeface="고도 M" panose="02000503000000020004" pitchFamily="2" charset="-127"/>
              </a:rPr>
              <a:t>: 2/3</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4FAB58-16BD-4A46-BEF8-E4B03206C449}"/>
                  </a:ext>
                </a:extLst>
              </p:cNvPr>
              <p:cNvSpPr txBox="1"/>
              <p:nvPr/>
            </p:nvSpPr>
            <p:spPr>
              <a:xfrm>
                <a:off x="4908884" y="5457524"/>
                <a:ext cx="2250937" cy="169366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3</m:t>
                              </m:r>
                            </m:num>
                            <m:den>
                              <m:r>
                                <a:rPr lang="en-US" altLang="ko-KR" sz="2400" b="0" i="1" smtClean="0">
                                  <a:solidFill>
                                    <a:schemeClr val="tx1"/>
                                  </a:solidFill>
                                  <a:latin typeface="Cambria Math" panose="02040503050406030204" pitchFamily="18" charset="0"/>
                                  <a:ea typeface="고도 M" panose="02000503000000020004" pitchFamily="2" charset="-127"/>
                                </a:rPr>
                                <m:t>10</m:t>
                              </m:r>
                            </m:den>
                          </m:f>
                          <m:r>
                            <a:rPr lang="en-US" altLang="ko-KR" sz="2400" b="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2</m:t>
                              </m:r>
                            </m:num>
                            <m:den>
                              <m:r>
                                <a:rPr lang="en-US" altLang="ko-KR" sz="2400" b="0" i="1" smtClean="0">
                                  <a:solidFill>
                                    <a:schemeClr val="tx1"/>
                                  </a:solidFill>
                                  <a:latin typeface="Cambria Math" panose="02040503050406030204" pitchFamily="18" charset="0"/>
                                  <a:ea typeface="Cambria Math" panose="02040503050406030204" pitchFamily="18" charset="0"/>
                                </a:rPr>
                                <m:t>3</m:t>
                              </m:r>
                            </m:den>
                          </m:f>
                        </m:num>
                        <m:den>
                          <m:f>
                            <m:fPr>
                              <m:ctrlPr>
                                <a:rPr lang="en-US" altLang="ko-KR" sz="2400" b="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4</m:t>
                              </m:r>
                            </m:num>
                            <m:den>
                              <m:r>
                                <a:rPr lang="en-US" altLang="ko-KR" sz="2400" b="0" i="1" smtClean="0">
                                  <a:solidFill>
                                    <a:schemeClr val="tx1"/>
                                  </a:solidFill>
                                  <a:latin typeface="Cambria Math" panose="02040503050406030204" pitchFamily="18" charset="0"/>
                                  <a:ea typeface="Cambria Math" panose="02040503050406030204" pitchFamily="18" charset="0"/>
                                </a:rPr>
                                <m:t>10</m:t>
                              </m:r>
                            </m:den>
                          </m:f>
                        </m:den>
                      </m:f>
                      <m:r>
                        <a:rPr lang="en-US" altLang="ko-KR" sz="2400" b="0" i="1" smtClean="0">
                          <a:solidFill>
                            <a:schemeClr val="tx1"/>
                          </a:solidFill>
                          <a:latin typeface="Cambria Math" panose="02040503050406030204" pitchFamily="18" charset="0"/>
                          <a:ea typeface="Cambria Math" panose="02040503050406030204" pitchFamily="18" charset="0"/>
                        </a:rPr>
                        <m:t>=50% </m:t>
                      </m:r>
                    </m:oMath>
                  </m:oMathPara>
                </a14:m>
                <a:endParaRPr lang="en-US" altLang="ko-KR" sz="2400" b="0">
                  <a:solidFill>
                    <a:schemeClr val="tx1"/>
                  </a:solidFill>
                  <a:latin typeface="고도 M" panose="02000503000000020004" pitchFamily="2" charset="-127"/>
                  <a:ea typeface="Cambria Math" panose="02040503050406030204" pitchFamily="18" charset="0"/>
                </a:endParaRPr>
              </a:p>
              <a:p>
                <a:pPr algn="l"/>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5" name="TextBox 4">
                <a:extLst>
                  <a:ext uri="{FF2B5EF4-FFF2-40B4-BE49-F238E27FC236}">
                    <a16:creationId xmlns:a16="http://schemas.microsoft.com/office/drawing/2014/main" id="{594FAB58-16BD-4A46-BEF8-E4B03206C449}"/>
                  </a:ext>
                </a:extLst>
              </p:cNvPr>
              <p:cNvSpPr txBox="1">
                <a:spLocks noRot="1" noChangeAspect="1" noMove="1" noResize="1" noEditPoints="1" noAdjustHandles="1" noChangeArrowheads="1" noChangeShapeType="1" noTextEdit="1"/>
              </p:cNvSpPr>
              <p:nvPr/>
            </p:nvSpPr>
            <p:spPr>
              <a:xfrm>
                <a:off x="4908884" y="5457524"/>
                <a:ext cx="2250937" cy="1693669"/>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9417321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615000" y="1022988"/>
            <a:ext cx="4831772"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소규모 데이터셋에서 밑바닥부터 </a:t>
            </a:r>
            <a:r>
              <a:rPr lang="ko-KR" altLang="en-US" sz="1800" err="1">
                <a:solidFill>
                  <a:srgbClr val="000000"/>
                </a:solidFill>
                <a:latin typeface="고도 M" panose="02000503000000020004" pitchFamily="2" charset="-127"/>
                <a:ea typeface="고도 M" panose="02000503000000020004" pitchFamily="2" charset="-127"/>
              </a:rPr>
              <a:t>컨브넷</a:t>
            </a:r>
            <a:r>
              <a:rPr lang="ko-KR" altLang="en-US" sz="1800">
                <a:solidFill>
                  <a:srgbClr val="000000"/>
                </a:solidFill>
                <a:latin typeface="고도 M" panose="02000503000000020004" pitchFamily="2" charset="-127"/>
                <a:ea typeface="고도 M" panose="02000503000000020004" pitchFamily="2" charset="-127"/>
              </a:rPr>
              <a:t>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1288007" y="2192293"/>
            <a:ext cx="3932487" cy="1169551"/>
          </a:xfrm>
          <a:prstGeom prst="rect">
            <a:avLst/>
          </a:prstGeom>
          <a:noFill/>
        </p:spPr>
        <p:txBody>
          <a:bodyPr wrap="none" rtlCol="0">
            <a:spAutoFit/>
          </a:bodyPr>
          <a:lstStyle/>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전문적이나 기본적인 컴퓨터 비전 예제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적은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적은 </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수백개에서 </a:t>
            </a:r>
            <a:r>
              <a:rPr lang="ko-KR" altLang="en-US" sz="1400" err="1">
                <a:solidFill>
                  <a:srgbClr val="000000"/>
                </a:solidFill>
                <a:latin typeface="고도 M" panose="02000503000000020004" pitchFamily="2" charset="-127"/>
                <a:ea typeface="고도 M" panose="02000503000000020004" pitchFamily="2" charset="-127"/>
              </a:rPr>
              <a:t>수만개</a:t>
            </a:r>
            <a:r>
              <a:rPr lang="ko-KR" altLang="en-US" sz="1400">
                <a:solidFill>
                  <a:srgbClr val="000000"/>
                </a:solidFill>
                <a:latin typeface="고도 M" panose="02000503000000020004" pitchFamily="2" charset="-127"/>
                <a:ea typeface="고도 M" panose="02000503000000020004" pitchFamily="2" charset="-127"/>
              </a:rPr>
              <a:t> 사이</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en-US" altLang="ko-KR" sz="1400">
                <a:solidFill>
                  <a:srgbClr val="000000"/>
                </a:solidFill>
                <a:latin typeface="고도 M" panose="02000503000000020004" pitchFamily="2" charset="-127"/>
                <a:ea typeface="고도 M" panose="02000503000000020004" pitchFamily="2" charset="-127"/>
              </a:rPr>
              <a:t>4000</a:t>
            </a:r>
            <a:r>
              <a:rPr lang="ko-KR" altLang="en-US" sz="1400">
                <a:solidFill>
                  <a:srgbClr val="000000"/>
                </a:solidFill>
                <a:latin typeface="고도 M" panose="02000503000000020004" pitchFamily="2" charset="-127"/>
                <a:ea typeface="고도 M" panose="02000503000000020004" pitchFamily="2" charset="-127"/>
              </a:rPr>
              <a:t>개의 강아지와 고양이 사진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각각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훈련에 </a:t>
            </a:r>
            <a:r>
              <a:rPr lang="en-US" altLang="ko-KR" sz="1400">
                <a:solidFill>
                  <a:srgbClr val="000000"/>
                </a:solidFill>
                <a:latin typeface="고도 M" panose="02000503000000020004" pitchFamily="2" charset="-127"/>
                <a:ea typeface="고도 M" panose="02000503000000020004" pitchFamily="2" charset="-127"/>
              </a:rPr>
              <a:t>2000</a:t>
            </a:r>
            <a:r>
              <a:rPr lang="ko-KR" altLang="en-US" sz="1400">
                <a:solidFill>
                  <a:srgbClr val="000000"/>
                </a:solidFill>
                <a:latin typeface="고도 M" panose="02000503000000020004" pitchFamily="2" charset="-127"/>
                <a:ea typeface="고도 M" panose="02000503000000020004" pitchFamily="2" charset="-127"/>
              </a:rPr>
              <a:t>개</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검증과 테스트에 각각 </a:t>
            </a:r>
            <a:r>
              <a:rPr lang="en-US" altLang="ko-KR" sz="1400">
                <a:solidFill>
                  <a:srgbClr val="000000"/>
                </a:solidFill>
                <a:latin typeface="고도 M" panose="02000503000000020004" pitchFamily="2" charset="-127"/>
                <a:ea typeface="고도 M" panose="02000503000000020004" pitchFamily="2" charset="-127"/>
              </a:rPr>
              <a:t>1000</a:t>
            </a:r>
            <a:r>
              <a:rPr lang="ko-KR" altLang="en-US" sz="1400">
                <a:solidFill>
                  <a:srgbClr val="000000"/>
                </a:solidFill>
                <a:latin typeface="고도 M" panose="02000503000000020004" pitchFamily="2" charset="-127"/>
                <a:ea typeface="고도 M" panose="02000503000000020004" pitchFamily="2" charset="-127"/>
              </a:rPr>
              <a:t>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1310443E-9F5F-46FD-82C8-58D92FB1FC07}"/>
              </a:ext>
            </a:extLst>
          </p:cNvPr>
          <p:cNvSpPr txBox="1"/>
          <p:nvPr/>
        </p:nvSpPr>
        <p:spPr>
          <a:xfrm>
            <a:off x="1367825" y="4207631"/>
            <a:ext cx="5144357" cy="738664"/>
          </a:xfrm>
          <a:prstGeom prst="rect">
            <a:avLst/>
          </a:prstGeom>
          <a:noFill/>
        </p:spPr>
        <p:txBody>
          <a:bodyPr wrap="none" rtlCol="0">
            <a:spAutoFit/>
          </a:bodyPr>
          <a:lstStyle/>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보유한 소규모 데이터셋을 사용하여 처음부터 새로운 모델 훈련</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네트워크로 특성을 추출</a:t>
            </a:r>
          </a:p>
          <a:p>
            <a:pPr marL="342900" lvl="0" indent="-342900">
              <a:buFont typeface="+mj-lt"/>
              <a:buAutoNum type="arabicPeriod"/>
              <a:defRPr/>
            </a:pPr>
            <a:r>
              <a:rPr lang="ko-KR" altLang="en-US" sz="1400">
                <a:solidFill>
                  <a:srgbClr val="000000"/>
                </a:solidFill>
                <a:latin typeface="고도 M" panose="02000503000000020004" pitchFamily="2" charset="-127"/>
                <a:ea typeface="고도 M" panose="02000503000000020004" pitchFamily="2" charset="-127"/>
              </a:rPr>
              <a:t>사전 훈련된 네트워크를 세밀하게 튜닝</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904035" y="1760256"/>
            <a:ext cx="26468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아래의 이미지 분류 문제 해결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7AB73E3F-EA44-4B17-B906-0213FD3477EB}"/>
              </a:ext>
            </a:extLst>
          </p:cNvPr>
          <p:cNvSpPr txBox="1"/>
          <p:nvPr/>
        </p:nvSpPr>
        <p:spPr>
          <a:xfrm>
            <a:off x="904035" y="3869077"/>
            <a:ext cx="98135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기본 전략</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1025116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1310443E-9F5F-46FD-82C8-58D92FB1FC07}"/>
              </a:ext>
            </a:extLst>
          </p:cNvPr>
          <p:cNvSpPr txBox="1"/>
          <p:nvPr/>
        </p:nvSpPr>
        <p:spPr>
          <a:xfrm>
            <a:off x="1105067" y="1813009"/>
            <a:ext cx="8322713" cy="461665"/>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MNIST</a:t>
            </a:r>
            <a:r>
              <a:rPr lang="ko-KR" altLang="en-US" sz="1200">
                <a:solidFill>
                  <a:srgbClr val="000000"/>
                </a:solidFill>
                <a:latin typeface="고도 M" panose="02000503000000020004" pitchFamily="2" charset="-127"/>
                <a:ea typeface="고도 M" panose="02000503000000020004" pitchFamily="2" charset="-127"/>
              </a:rPr>
              <a:t>의 예제와 비슷하지만</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분제가 복잡하므로 층을 좀 더 많이 사용하여 </a:t>
            </a:r>
            <a:r>
              <a:rPr lang="en-US" altLang="ko-KR" sz="1200">
                <a:solidFill>
                  <a:srgbClr val="000000"/>
                </a:solidFill>
                <a:latin typeface="고도 M" panose="02000503000000020004" pitchFamily="2" charset="-127"/>
                <a:ea typeface="고도 M" panose="02000503000000020004" pitchFamily="2" charset="-127"/>
              </a:rPr>
              <a:t>150 * 150 </a:t>
            </a:r>
            <a:r>
              <a:rPr lang="ko-KR" altLang="en-US" sz="1200">
                <a:solidFill>
                  <a:srgbClr val="000000"/>
                </a:solidFill>
                <a:latin typeface="고도 M" panose="02000503000000020004" pitchFamily="2" charset="-127"/>
                <a:ea typeface="고도 M" panose="02000503000000020004" pitchFamily="2" charset="-127"/>
              </a:rPr>
              <a:t>크기의 입력 </a:t>
            </a:r>
            <a:r>
              <a:rPr lang="ko-KR" altLang="en-US" sz="1200" err="1">
                <a:solidFill>
                  <a:srgbClr val="000000"/>
                </a:solidFill>
                <a:latin typeface="고도 M" panose="02000503000000020004" pitchFamily="2" charset="-127"/>
                <a:ea typeface="고도 M" panose="02000503000000020004" pitchFamily="2" charset="-127"/>
              </a:rPr>
              <a:t>특성맵을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7 * 7</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특성맵으로</a:t>
            </a:r>
            <a:r>
              <a:rPr lang="ko-KR" altLang="en-US" sz="1200">
                <a:solidFill>
                  <a:srgbClr val="000000"/>
                </a:solidFill>
                <a:latin typeface="고도 M" panose="02000503000000020004" pitchFamily="2" charset="-127"/>
                <a:ea typeface="고도 M" panose="02000503000000020004" pitchFamily="2" charset="-127"/>
              </a:rPr>
              <a:t> 줄인다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해야 </a:t>
            </a:r>
            <a:r>
              <a:rPr lang="en-US" altLang="ko-KR" sz="1200">
                <a:solidFill>
                  <a:srgbClr val="000000"/>
                </a:solidFill>
                <a:latin typeface="고도 M" panose="02000503000000020004" pitchFamily="2" charset="-127"/>
                <a:ea typeface="고도 M" panose="02000503000000020004" pitchFamily="2" charset="-127"/>
              </a:rPr>
              <a:t>Flatten</a:t>
            </a:r>
            <a:r>
              <a:rPr lang="ko-KR" altLang="en-US" sz="1200">
                <a:solidFill>
                  <a:srgbClr val="000000"/>
                </a:solidFill>
                <a:latin typeface="고도 M" panose="02000503000000020004" pitchFamily="2" charset="-127"/>
                <a:ea typeface="고도 M" panose="02000503000000020004" pitchFamily="2" charset="-127"/>
              </a:rPr>
              <a:t>층에서 크기가 너무 커지는 것을 방지할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23C0D7E5-C033-4404-87CE-EEB73CDADBB8}"/>
              </a:ext>
            </a:extLst>
          </p:cNvPr>
          <p:cNvSpPr txBox="1"/>
          <p:nvPr/>
        </p:nvSpPr>
        <p:spPr>
          <a:xfrm>
            <a:off x="872504" y="1376629"/>
            <a:ext cx="172194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네트워크 구성하기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75504" y="2292579"/>
            <a:ext cx="8622487" cy="304698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(layers.Conv2D(32,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(layers.Conv2D(64,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(512,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05067" y="5451385"/>
            <a:ext cx="8322713"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 문제이므로 네트워크는 하나의 유닛과 </a:t>
            </a:r>
            <a:r>
              <a:rPr lang="en-US" altLang="ko-KR" sz="1200">
                <a:solidFill>
                  <a:srgbClr val="000000"/>
                </a:solidFill>
                <a:latin typeface="고도 M" panose="02000503000000020004" pitchFamily="2" charset="-127"/>
                <a:ea typeface="고도 M" panose="02000503000000020004" pitchFamily="2" charset="-127"/>
              </a:rPr>
              <a:t>sigmoid </a:t>
            </a:r>
            <a:r>
              <a:rPr lang="ko-KR" altLang="en-US" sz="1200">
                <a:solidFill>
                  <a:srgbClr val="000000"/>
                </a:solidFill>
                <a:latin typeface="고도 M" panose="02000503000000020004" pitchFamily="2" charset="-127"/>
                <a:ea typeface="고도 M" panose="02000503000000020004" pitchFamily="2" charset="-127"/>
              </a:rPr>
              <a:t>활성화 함수로 끝난다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유닛은 한 클래스에 대한 확률을 인코딩한다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67928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819952" y="1098104"/>
            <a:ext cx="99418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모델 확인</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096677" y="1470190"/>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B91879DD-994B-44E5-87CA-F33233B3B15B}"/>
              </a:ext>
            </a:extLst>
          </p:cNvPr>
          <p:cNvSpPr txBox="1"/>
          <p:nvPr/>
        </p:nvSpPr>
        <p:spPr>
          <a:xfrm>
            <a:off x="1136598" y="1816875"/>
            <a:ext cx="8322713" cy="4555093"/>
          </a:xfrm>
          <a:prstGeom prst="rect">
            <a:avLst/>
          </a:prstGeom>
          <a:noFill/>
        </p:spPr>
        <p:txBody>
          <a:bodyPr wrap="squar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Model: "sequential_1"</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conv2d_1 (Conv2D)            (None, 148, 148, 32)      896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max_pooling2d_1 (MaxPooling2 (None, 74, 74, 32)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conv2d_2 (Conv2D)            (None, 72, 72, 64)        18496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max_pooling2d_2 (MaxPooling2 (None, 36, 36, 64)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conv2d_3 (Conv2D)            (None, 34, 34, 128)       73856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max_pooling2d_3 (MaxPooling2 (None, 17, 17,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conv2d_4 (Conv2D)            (None, 15, 15, 128)       147584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max_pooling2d_4 (MaxPooling2 (None, 7, 7, 128)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flatten_1 (Flatten)          (None, 6272)              0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dense_1 (Dense)              (None, 512)               3211776   </a:t>
            </a:r>
          </a:p>
          <a:p>
            <a:pPr lvl="0">
              <a:defRPr/>
            </a:pPr>
            <a:r>
              <a:rPr lang="en-US" altLang="ko-KR" sz="100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00">
                <a:solidFill>
                  <a:srgbClr val="000000"/>
                </a:solidFill>
                <a:latin typeface="고도 M" panose="02000503000000020004" pitchFamily="2" charset="-127"/>
                <a:ea typeface="고도 M" panose="02000503000000020004" pitchFamily="2" charset="-127"/>
              </a:rPr>
              <a:t>dense_2 (Dense)              (None, 1)                 513       </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Total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Trainable params: 3,453,121</a:t>
            </a:r>
          </a:p>
          <a:p>
            <a:pPr lvl="0">
              <a:defRPr/>
            </a:pPr>
            <a:r>
              <a:rPr lang="en-US" altLang="ko-KR" sz="1000">
                <a:solidFill>
                  <a:srgbClr val="000000"/>
                </a:solidFill>
                <a:latin typeface="고도 M" panose="02000503000000020004" pitchFamily="2" charset="-127"/>
                <a:ea typeface="고도 M" panose="02000503000000020004" pitchFamily="2" charset="-127"/>
              </a:rPr>
              <a:t>Non-trainable params: 0</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7544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훈련</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919801" y="1276780"/>
            <a:ext cx="117371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컴파일 단계</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E601E841-E21B-4016-BAC0-80720FE0A4E9}"/>
              </a:ext>
            </a:extLst>
          </p:cNvPr>
          <p:cNvSpPr/>
          <p:nvPr/>
        </p:nvSpPr>
        <p:spPr>
          <a:xfrm>
            <a:off x="1196526" y="1648866"/>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35BDE165-4EC6-44EC-A105-74435C84F272}"/>
              </a:ext>
            </a:extLst>
          </p:cNvPr>
          <p:cNvSpPr txBox="1"/>
          <p:nvPr/>
        </p:nvSpPr>
        <p:spPr>
          <a:xfrm>
            <a:off x="1136598" y="2842156"/>
            <a:ext cx="8322713"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이진 분류의 문제이므로 </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binary_crossentropy</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를 손실함수로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ko-KR" altLang="en-US" sz="1200">
                <a:solidFill>
                  <a:srgbClr val="000000"/>
                </a:solidFill>
                <a:latin typeface="고도 M" panose="02000503000000020004" pitchFamily="2" charset="-127"/>
                <a:ea typeface="고도 M" panose="02000503000000020004" pitchFamily="2" charset="-127"/>
              </a:rPr>
              <a:t>컴파일 단계에서는 </a:t>
            </a:r>
            <a:r>
              <a:rPr lang="en-US" altLang="ko-KR" sz="1200">
                <a:solidFill>
                  <a:srgbClr val="000000"/>
                </a:solidFill>
                <a:latin typeface="고도 M" panose="02000503000000020004" pitchFamily="2" charset="-127"/>
                <a:ea typeface="고도 M" panose="02000503000000020004" pitchFamily="2" charset="-127"/>
              </a:rPr>
              <a:t>RMSprop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learning rate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0.0001</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정확도 측정을 위해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acc</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설정한다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68796496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0" name="TextBox 9">
            <a:extLst>
              <a:ext uri="{FF2B5EF4-FFF2-40B4-BE49-F238E27FC236}">
                <a16:creationId xmlns:a16="http://schemas.microsoft.com/office/drawing/2014/main" id="{35BDE165-4EC6-44EC-A105-74435C84F272}"/>
              </a:ext>
            </a:extLst>
          </p:cNvPr>
          <p:cNvSpPr txBox="1"/>
          <p:nvPr/>
        </p:nvSpPr>
        <p:spPr>
          <a:xfrm>
            <a:off x="991781" y="1542503"/>
            <a:ext cx="8322713" cy="584775"/>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데이터는 네트워크에 주입되기 전에 부동 소수의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적절하게 </a:t>
            </a:r>
            <a:r>
              <a:rPr lang="ko-KR" altLang="en-US" err="1">
                <a:solidFill>
                  <a:srgbClr val="000000"/>
                </a:solidFill>
                <a:latin typeface="고도 M" panose="02000503000000020004" pitchFamily="2" charset="-127"/>
                <a:ea typeface="고도 M" panose="02000503000000020004" pitchFamily="2" charset="-127"/>
              </a:rPr>
              <a:t>전처리되어</a:t>
            </a:r>
            <a:r>
              <a:rPr lang="ko-KR" altLang="en-US">
                <a:solidFill>
                  <a:srgbClr val="000000"/>
                </a:solidFill>
                <a:latin typeface="고도 M" panose="02000503000000020004" pitchFamily="2" charset="-127"/>
                <a:ea typeface="고도 M" panose="02000503000000020004" pitchFamily="2" charset="-127"/>
              </a:rPr>
              <a:t> 있어야 한다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JPEG</a:t>
            </a:r>
            <a:r>
              <a:rPr lang="ko-KR" altLang="en-US">
                <a:solidFill>
                  <a:srgbClr val="000000"/>
                </a:solidFill>
                <a:latin typeface="고도 M" panose="02000503000000020004" pitchFamily="2" charset="-127"/>
                <a:ea typeface="고도 M" panose="02000503000000020004" pitchFamily="2" charset="-127"/>
              </a:rPr>
              <a:t>파일이므로 다음과 같은 과정으로 </a:t>
            </a:r>
            <a:r>
              <a:rPr lang="ko-KR" altLang="en-US" err="1">
                <a:solidFill>
                  <a:srgbClr val="000000"/>
                </a:solidFill>
                <a:latin typeface="고도 M" panose="02000503000000020004" pitchFamily="2" charset="-127"/>
                <a:ea typeface="고도 M" panose="02000503000000020004" pitchFamily="2" charset="-127"/>
              </a:rPr>
              <a:t>전처리</a:t>
            </a:r>
            <a:r>
              <a:rPr lang="ko-KR" altLang="en-US">
                <a:solidFill>
                  <a:srgbClr val="000000"/>
                </a:solidFill>
                <a:latin typeface="고도 M" panose="02000503000000020004" pitchFamily="2" charset="-127"/>
                <a:ea typeface="고도 M" panose="02000503000000020004" pitchFamily="2" charset="-127"/>
              </a:rPr>
              <a:t> 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B9314E4A-4CFD-4F9C-A5E1-5D1FC29D57CD}"/>
              </a:ext>
            </a:extLst>
          </p:cNvPr>
          <p:cNvSpPr txBox="1"/>
          <p:nvPr/>
        </p:nvSpPr>
        <p:spPr>
          <a:xfrm>
            <a:off x="1346228" y="2419667"/>
            <a:ext cx="8322713" cy="1077218"/>
          </a:xfrm>
          <a:prstGeom prst="rect">
            <a:avLst/>
          </a:prstGeom>
          <a:noFill/>
        </p:spPr>
        <p:txBody>
          <a:bodyPr wrap="square" rtlCol="0">
            <a:spAutoFit/>
          </a:bodyPr>
          <a:lstStyle/>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사진 파일을 읽는다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en-US" altLang="ko-KR">
                <a:solidFill>
                  <a:srgbClr val="000000"/>
                </a:solidFill>
                <a:latin typeface="고도 M" panose="02000503000000020004" pitchFamily="2" charset="-127"/>
                <a:ea typeface="고도 M" panose="02000503000000020004" pitchFamily="2" charset="-127"/>
              </a:rPr>
              <a:t>JPEG </a:t>
            </a:r>
            <a:r>
              <a:rPr lang="ko-KR" altLang="en-US">
                <a:solidFill>
                  <a:srgbClr val="000000"/>
                </a:solidFill>
                <a:latin typeface="고도 M" panose="02000503000000020004" pitchFamily="2" charset="-127"/>
                <a:ea typeface="고도 M" panose="02000503000000020004" pitchFamily="2" charset="-127"/>
              </a:rPr>
              <a:t>콘텐츠를 </a:t>
            </a:r>
            <a:r>
              <a:rPr lang="en-US" altLang="ko-KR">
                <a:solidFill>
                  <a:srgbClr val="000000"/>
                </a:solidFill>
                <a:latin typeface="고도 M" panose="02000503000000020004" pitchFamily="2" charset="-127"/>
                <a:ea typeface="고도 M" panose="02000503000000020004" pitchFamily="2" charset="-127"/>
              </a:rPr>
              <a:t>RGB </a:t>
            </a:r>
            <a:r>
              <a:rPr lang="ko-KR" altLang="en-US">
                <a:solidFill>
                  <a:srgbClr val="000000"/>
                </a:solidFill>
                <a:latin typeface="고도 M" panose="02000503000000020004" pitchFamily="2" charset="-127"/>
                <a:ea typeface="고도 M" panose="02000503000000020004" pitchFamily="2" charset="-127"/>
              </a:rPr>
              <a:t>픽셀 값으로 디코딩한다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그 다음 부동 소수 타입의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변환한다</a:t>
            </a:r>
            <a:r>
              <a:rPr lang="en-US" altLang="ko-KR">
                <a:solidFill>
                  <a:srgbClr val="000000"/>
                </a:solidFill>
                <a:latin typeface="고도 M" panose="02000503000000020004" pitchFamily="2" charset="-127"/>
                <a:ea typeface="고도 M" panose="02000503000000020004" pitchFamily="2" charset="-127"/>
              </a:rPr>
              <a:t>.</a:t>
            </a:r>
          </a:p>
          <a:p>
            <a:pPr marL="228600" lvl="0" indent="-2286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픽셀 값</a:t>
            </a:r>
            <a:r>
              <a:rPr lang="en-US" altLang="ko-KR">
                <a:solidFill>
                  <a:srgbClr val="000000"/>
                </a:solidFill>
                <a:latin typeface="고도 M" panose="02000503000000020004" pitchFamily="2" charset="-127"/>
                <a:ea typeface="고도 M" panose="02000503000000020004" pitchFamily="2" charset="-127"/>
              </a:rPr>
              <a:t>(0~255</a:t>
            </a:r>
            <a:r>
              <a:rPr lang="ko-KR" altLang="en-US">
                <a:solidFill>
                  <a:srgbClr val="000000"/>
                </a:solidFill>
                <a:latin typeface="고도 M" panose="02000503000000020004" pitchFamily="2" charset="-127"/>
                <a:ea typeface="고도 M" panose="02000503000000020004" pitchFamily="2" charset="-127"/>
              </a:rPr>
              <a:t>의 </a:t>
            </a:r>
            <a:r>
              <a:rPr lang="ko-KR" altLang="en-US" err="1">
                <a:solidFill>
                  <a:srgbClr val="000000"/>
                </a:solidFill>
                <a:latin typeface="고도 M" panose="02000503000000020004" pitchFamily="2" charset="-127"/>
                <a:ea typeface="고도 M" panose="02000503000000020004" pitchFamily="2" charset="-127"/>
              </a:rPr>
              <a:t>정수값</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의 스케일을 </a:t>
            </a:r>
            <a:r>
              <a:rPr lang="en-US" altLang="ko-KR">
                <a:solidFill>
                  <a:srgbClr val="000000"/>
                </a:solidFill>
                <a:latin typeface="고도 M" panose="02000503000000020004" pitchFamily="2" charset="-127"/>
                <a:ea typeface="고도 M" panose="02000503000000020004" pitchFamily="2" charset="-127"/>
              </a:rPr>
              <a:t>[0, 1] </a:t>
            </a:r>
            <a:r>
              <a:rPr lang="ko-KR" altLang="en-US">
                <a:solidFill>
                  <a:srgbClr val="000000"/>
                </a:solidFill>
                <a:latin typeface="고도 M" panose="02000503000000020004" pitchFamily="2" charset="-127"/>
                <a:ea typeface="고도 M" panose="02000503000000020004" pitchFamily="2" charset="-127"/>
              </a:rPr>
              <a:t>사이로 조정한다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FC64402C-9402-4AE7-9054-49C764297410}"/>
              </a:ext>
            </a:extLst>
          </p:cNvPr>
          <p:cNvSpPr txBox="1"/>
          <p:nvPr/>
        </p:nvSpPr>
        <p:spPr>
          <a:xfrm>
            <a:off x="991780" y="4410867"/>
            <a:ext cx="8322713" cy="1077218"/>
          </a:xfrm>
          <a:prstGeom prst="rect">
            <a:avLst/>
          </a:prstGeom>
          <a:noFill/>
        </p:spPr>
        <p:txBody>
          <a:bodyPr wrap="squar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케라스에서는</a:t>
            </a:r>
            <a:r>
              <a:rPr lang="ko-KR" altLang="en-US">
                <a:solidFill>
                  <a:srgbClr val="000000"/>
                </a:solidFill>
                <a:latin typeface="고도 M" panose="02000503000000020004" pitchFamily="2" charset="-127"/>
                <a:ea typeface="고도 M" panose="02000503000000020004" pitchFamily="2" charset="-127"/>
              </a:rPr>
              <a:t> 이런 단계를 자동으로 처리하는 유틸리티가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err="1">
                <a:solidFill>
                  <a:srgbClr val="000000"/>
                </a:solidFill>
                <a:latin typeface="고도 M" panose="02000503000000020004" pitchFamily="2" charset="-127"/>
                <a:ea typeface="고도 M" panose="02000503000000020004" pitchFamily="2" charset="-127"/>
              </a:rPr>
              <a:t>케라스에는</a:t>
            </a:r>
            <a:r>
              <a:rPr lang="ko-KR" altLang="en-US">
                <a:solidFill>
                  <a:srgbClr val="000000"/>
                </a:solidFill>
                <a:latin typeface="고도 M" panose="02000503000000020004" pitchFamily="2" charset="-127"/>
                <a:ea typeface="고도 M" panose="02000503000000020004" pitchFamily="2" charset="-127"/>
              </a:rPr>
              <a:t> </a:t>
            </a:r>
            <a:r>
              <a:rPr lang="en-US" altLang="ko-KR" err="1">
                <a:solidFill>
                  <a:srgbClr val="000000"/>
                </a:solidFill>
                <a:latin typeface="고도 M" panose="02000503000000020004" pitchFamily="2" charset="-127"/>
                <a:ea typeface="고도 M" panose="02000503000000020004" pitchFamily="2" charset="-127"/>
              </a:rPr>
              <a:t>keras.preprocessing.image</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와 같이 이미지 처리를 위한 </a:t>
            </a:r>
            <a:r>
              <a:rPr lang="ko-KR" altLang="en-US" err="1">
                <a:solidFill>
                  <a:srgbClr val="000000"/>
                </a:solidFill>
                <a:latin typeface="고도 M" panose="02000503000000020004" pitchFamily="2" charset="-127"/>
                <a:ea typeface="고도 M" panose="02000503000000020004" pitchFamily="2" charset="-127"/>
              </a:rPr>
              <a:t>헬퍼</a:t>
            </a:r>
            <a:r>
              <a:rPr lang="ko-KR" altLang="en-US">
                <a:solidFill>
                  <a:srgbClr val="000000"/>
                </a:solidFill>
                <a:latin typeface="고도 M" panose="02000503000000020004" pitchFamily="2" charset="-127"/>
                <a:ea typeface="고도 M" panose="02000503000000020004" pitchFamily="2" charset="-127"/>
              </a:rPr>
              <a:t> 도구들도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err="1">
                <a:solidFill>
                  <a:srgbClr val="000000"/>
                </a:solidFill>
                <a:latin typeface="고도 M" panose="02000503000000020004" pitchFamily="2" charset="-127"/>
                <a:ea typeface="고도 M" panose="02000503000000020004" pitchFamily="2" charset="-127"/>
              </a:rPr>
              <a:t>ImageDataGenerator</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클래스는 디스크에 있는 이미지 파일을 </a:t>
            </a:r>
            <a:r>
              <a:rPr lang="ko-KR" altLang="en-US" err="1">
                <a:solidFill>
                  <a:srgbClr val="000000"/>
                </a:solidFill>
                <a:latin typeface="고도 M" panose="02000503000000020004" pitchFamily="2" charset="-127"/>
                <a:ea typeface="고도 M" panose="02000503000000020004" pitchFamily="2" charset="-127"/>
              </a:rPr>
              <a:t>전처리된</a:t>
            </a:r>
            <a:r>
              <a:rPr lang="ko-KR" altLang="en-US">
                <a:solidFill>
                  <a:srgbClr val="000000"/>
                </a:solidFill>
                <a:latin typeface="고도 M" panose="02000503000000020004" pitchFamily="2" charset="-127"/>
                <a:ea typeface="고도 M" panose="02000503000000020004" pitchFamily="2" charset="-127"/>
              </a:rPr>
              <a:t> 배치 </a:t>
            </a:r>
            <a:r>
              <a:rPr lang="ko-KR" altLang="en-US" err="1">
                <a:solidFill>
                  <a:srgbClr val="000000"/>
                </a:solidFill>
                <a:latin typeface="고도 M" panose="02000503000000020004" pitchFamily="2" charset="-127"/>
                <a:ea typeface="고도 M" panose="02000503000000020004" pitchFamily="2" charset="-127"/>
              </a:rPr>
              <a:t>텐서로</a:t>
            </a:r>
            <a:r>
              <a:rPr lang="ko-KR" altLang="en-US">
                <a:solidFill>
                  <a:srgbClr val="000000"/>
                </a:solidFill>
                <a:latin typeface="고도 M" panose="02000503000000020004" pitchFamily="2" charset="-127"/>
                <a:ea typeface="고도 M" panose="02000503000000020004" pitchFamily="2" charset="-127"/>
              </a:rPr>
              <a:t> 자동으로 바꾸어 주는 파이썬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만들어 준다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661112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59891" y="1470191"/>
            <a:ext cx="8622487"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1/255</a:t>
            </a:r>
            <a:r>
              <a:rPr lang="ko-KR" altLang="en-US" sz="1200">
                <a:solidFill>
                  <a:schemeClr val="tx1"/>
                </a:solidFill>
                <a:latin typeface="Consolas" panose="020B0609020204030204" pitchFamily="49" charset="0"/>
              </a:rPr>
              <a:t>로 스케일을 조정합니다</a:t>
            </a: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이미지를 </a:t>
            </a:r>
            <a:r>
              <a:rPr lang="en-US" altLang="ko-KR" sz="1200">
                <a:solidFill>
                  <a:schemeClr val="tx1"/>
                </a:solidFill>
                <a:latin typeface="Consolas" panose="020B0609020204030204" pitchFamily="49" charset="0"/>
              </a:rPr>
              <a:t>150 × 150 </a:t>
            </a:r>
            <a:r>
              <a:rPr lang="ko-KR" altLang="en-US" sz="1200">
                <a:solidFill>
                  <a:schemeClr val="tx1"/>
                </a:solidFill>
                <a:latin typeface="Consolas" panose="020B0609020204030204" pitchFamily="49" charset="0"/>
              </a:rPr>
              <a:t>크기로 바꿉니다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사용하기 때문에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61235" y="5328519"/>
            <a:ext cx="323518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20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642213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065146" y="162259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data_batch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데이터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data_batch.shape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r>
              <a:rPr lang="ko-KR" altLang="en-US" sz="1200">
                <a:solidFill>
                  <a:schemeClr val="tx1"/>
                </a:solidFill>
                <a:latin typeface="Consolas" panose="020B0609020204030204" pitchFamily="49" charset="0"/>
              </a:rPr>
              <a:t>배치 레이블 크기</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labels_batch.shape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break</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408532" y="2487119"/>
            <a:ext cx="2436886"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배치 데이터 크기</a:t>
            </a:r>
            <a:r>
              <a:rPr lang="en-US" altLang="ko-KR" sz="1200">
                <a:solidFill>
                  <a:srgbClr val="000000"/>
                </a:solidFill>
                <a:latin typeface="고도 M" panose="02000503000000020004" pitchFamily="2" charset="-127"/>
                <a:ea typeface="고도 M" panose="02000503000000020004" pitchFamily="2" charset="-127"/>
              </a:rPr>
              <a:t>: (20, 150, 150, 3)</a:t>
            </a:r>
          </a:p>
          <a:p>
            <a:pPr lvl="0">
              <a:defRPr/>
            </a:pPr>
            <a:r>
              <a:rPr lang="ko-KR" altLang="en-US" sz="1200">
                <a:solidFill>
                  <a:srgbClr val="000000"/>
                </a:solidFill>
                <a:latin typeface="고도 M" panose="02000503000000020004" pitchFamily="2" charset="-127"/>
                <a:ea typeface="고도 M" panose="02000503000000020004" pitchFamily="2" charset="-127"/>
              </a:rPr>
              <a:t>배치 레이블 크기</a:t>
            </a:r>
            <a:r>
              <a:rPr lang="en-US" altLang="ko-KR" sz="1200">
                <a:solidFill>
                  <a:srgbClr val="000000"/>
                </a:solidFill>
                <a:latin typeface="고도 M" panose="02000503000000020004" pitchFamily="2" charset="-127"/>
                <a:ea typeface="고도 M" panose="02000503000000020004" pitchFamily="2" charset="-127"/>
              </a:rPr>
              <a:t>: (20,)</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직사각형 7">
            <a:extLst>
              <a:ext uri="{FF2B5EF4-FFF2-40B4-BE49-F238E27FC236}">
                <a16:creationId xmlns:a16="http://schemas.microsoft.com/office/drawing/2014/main" id="{841F801D-AF90-4DBB-9DE6-CCBA7B993D5F}"/>
              </a:ext>
            </a:extLst>
          </p:cNvPr>
          <p:cNvSpPr/>
          <p:nvPr/>
        </p:nvSpPr>
        <p:spPr>
          <a:xfrm>
            <a:off x="1019914" y="3603761"/>
            <a:ext cx="86224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
        <p:nvSpPr>
          <p:cNvPr id="10" name="TextBox 9">
            <a:extLst>
              <a:ext uri="{FF2B5EF4-FFF2-40B4-BE49-F238E27FC236}">
                <a16:creationId xmlns:a16="http://schemas.microsoft.com/office/drawing/2014/main" id="{78EE07A0-A052-4749-84FC-6DBB132A6B1C}"/>
              </a:ext>
            </a:extLst>
          </p:cNvPr>
          <p:cNvSpPr txBox="1"/>
          <p:nvPr/>
        </p:nvSpPr>
        <p:spPr>
          <a:xfrm>
            <a:off x="1363300" y="5177289"/>
            <a:ext cx="7116051" cy="1015663"/>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파이썬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제너레이터의</a:t>
            </a:r>
            <a:r>
              <a:rPr lang="ko-KR" altLang="en-US" sz="1200">
                <a:solidFill>
                  <a:srgbClr val="000000"/>
                </a:solidFill>
                <a:latin typeface="고도 M" panose="02000503000000020004" pitchFamily="2" charset="-127"/>
                <a:ea typeface="고도 M" panose="02000503000000020004" pitchFamily="2" charset="-127"/>
              </a:rPr>
              <a:t> 끝이 없기 때문에 필요한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100</a:t>
            </a:r>
            <a:r>
              <a:rPr lang="ko-KR" altLang="en-US" sz="1200">
                <a:solidFill>
                  <a:srgbClr val="000000"/>
                </a:solidFill>
                <a:latin typeface="고도 M" panose="02000503000000020004" pitchFamily="2" charset="-127"/>
                <a:ea typeface="고도 M" panose="02000503000000020004" pitchFamily="2" charset="-127"/>
              </a:rPr>
              <a:t>개 해야 </a:t>
            </a:r>
            <a:r>
              <a:rPr lang="en-US" altLang="ko-KR" sz="1200">
                <a:solidFill>
                  <a:srgbClr val="000000"/>
                </a:solidFill>
                <a:latin typeface="고도 M" panose="02000503000000020004" pitchFamily="2" charset="-127"/>
                <a:ea typeface="고도 M" panose="02000503000000020004" pitchFamily="2" charset="-127"/>
              </a:rPr>
              <a:t>2000</a:t>
            </a:r>
            <a:r>
              <a:rPr lang="ko-KR" altLang="en-US" sz="1200">
                <a:solidFill>
                  <a:srgbClr val="000000"/>
                </a:solidFill>
                <a:latin typeface="고도 M" panose="02000503000000020004" pitchFamily="2" charset="-127"/>
                <a:ea typeface="고도 M" panose="02000503000000020004" pitchFamily="2" charset="-127"/>
              </a:rPr>
              <a:t>개를 사용</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에포크</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제너레이터</a:t>
            </a:r>
            <a:endParaRPr lang="ko-KR" altLang="en-US" sz="1200">
              <a:solidFill>
                <a:srgbClr val="000000"/>
              </a:solidFill>
              <a:latin typeface="고도 M" panose="02000503000000020004" pitchFamily="2" charset="-127"/>
              <a:ea typeface="고도 M" panose="02000503000000020004" pitchFamily="2" charset="-127"/>
            </a:endParaRP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검증 </a:t>
            </a:r>
            <a:r>
              <a:rPr lang="ko-KR" altLang="en-US" sz="1200" err="1">
                <a:solidFill>
                  <a:srgbClr val="000000"/>
                </a:solidFill>
                <a:latin typeface="고도 M" panose="02000503000000020004" pitchFamily="2" charset="-127"/>
                <a:ea typeface="고도 M" panose="02000503000000020004" pitchFamily="2" charset="-127"/>
              </a:rPr>
              <a:t>에포크</a:t>
            </a:r>
            <a:r>
              <a:rPr lang="ko-KR" altLang="en-US" sz="1200">
                <a:solidFill>
                  <a:srgbClr val="000000"/>
                </a:solidFill>
                <a:latin typeface="고도 M" panose="02000503000000020004" pitchFamily="2" charset="-127"/>
                <a:ea typeface="고도 M" panose="02000503000000020004" pitchFamily="2" charset="-127"/>
              </a:rPr>
              <a:t> 별 배치 개수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배치가 </a:t>
            </a:r>
            <a:r>
              <a:rPr lang="en-US" altLang="ko-KR" sz="1200">
                <a:solidFill>
                  <a:srgbClr val="000000"/>
                </a:solidFill>
                <a:latin typeface="고도 M" panose="02000503000000020004" pitchFamily="2" charset="-127"/>
                <a:ea typeface="고도 M" panose="02000503000000020004" pitchFamily="2" charset="-127"/>
              </a:rPr>
              <a:t>20</a:t>
            </a:r>
            <a:r>
              <a:rPr lang="ko-KR" altLang="en-US" sz="1200">
                <a:solidFill>
                  <a:srgbClr val="000000"/>
                </a:solidFill>
                <a:latin typeface="고도 M" panose="02000503000000020004" pitchFamily="2" charset="-127"/>
                <a:ea typeface="고도 M" panose="02000503000000020004" pitchFamily="2" charset="-127"/>
              </a:rPr>
              <a:t>개이므로 </a:t>
            </a:r>
            <a:r>
              <a:rPr lang="en-US" altLang="ko-KR" sz="1200">
                <a:solidFill>
                  <a:srgbClr val="000000"/>
                </a:solidFill>
                <a:latin typeface="고도 M" panose="02000503000000020004" pitchFamily="2" charset="-127"/>
                <a:ea typeface="고도 M" panose="02000503000000020004" pitchFamily="2" charset="-127"/>
              </a:rPr>
              <a:t>50</a:t>
            </a:r>
            <a:r>
              <a:rPr lang="ko-KR" altLang="en-US" sz="1200">
                <a:solidFill>
                  <a:srgbClr val="000000"/>
                </a:solidFill>
                <a:latin typeface="고도 M" panose="02000503000000020004" pitchFamily="2" charset="-127"/>
                <a:ea typeface="고도 M" panose="02000503000000020004" pitchFamily="2" charset="-127"/>
              </a:rPr>
              <a:t>개 있어야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 사용</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16B97AB0-E90B-4997-BEF5-286F10F1B20B}"/>
              </a:ext>
            </a:extLst>
          </p:cNvPr>
          <p:cNvSpPr txBox="1"/>
          <p:nvPr/>
        </p:nvSpPr>
        <p:spPr>
          <a:xfrm>
            <a:off x="1126817" y="4932923"/>
            <a:ext cx="1752403" cy="261610"/>
          </a:xfrm>
          <a:prstGeom prst="rect">
            <a:avLst/>
          </a:prstGeom>
          <a:noFill/>
        </p:spPr>
        <p:txBody>
          <a:bodyPr wrap="none" rtlCol="0">
            <a:spAutoFit/>
          </a:bodyPr>
          <a:lstStyle/>
          <a:p>
            <a:pPr lvl="0">
              <a:defRPr/>
            </a:pPr>
            <a:r>
              <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각 매개변수는 다음과 같다</a:t>
            </a:r>
            <a:r>
              <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4" name="TextBox 13">
            <a:extLst>
              <a:ext uri="{FF2B5EF4-FFF2-40B4-BE49-F238E27FC236}">
                <a16:creationId xmlns:a16="http://schemas.microsoft.com/office/drawing/2014/main" id="{A3F0AA8F-D883-4386-831B-2297C3579750}"/>
              </a:ext>
            </a:extLst>
          </p:cNvPr>
          <p:cNvSpPr txBox="1"/>
          <p:nvPr/>
        </p:nvSpPr>
        <p:spPr>
          <a:xfrm>
            <a:off x="1081817" y="3172874"/>
            <a:ext cx="5096267" cy="430887"/>
          </a:xfrm>
          <a:prstGeom prst="rect">
            <a:avLst/>
          </a:prstGeom>
          <a:noFill/>
        </p:spPr>
        <p:txBody>
          <a:bodyPr wrap="none" rtlCol="0">
            <a:spAutoFit/>
          </a:bodyPr>
          <a:lstStyle/>
          <a:p>
            <a:pPr lvl="0">
              <a:defRPr/>
            </a:pP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사용한 데이터에 모델을 훈련시켜본다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en-US" altLang="ko-KR" sz="1100" err="1">
                <a:solidFill>
                  <a:srgbClr val="000000"/>
                </a:solidFill>
                <a:latin typeface="고도 M" panose="02000503000000020004" pitchFamily="2" charset="-127"/>
                <a:ea typeface="고도 M" panose="02000503000000020004" pitchFamily="2" charset="-127"/>
              </a:rPr>
              <a:t>fit_generator</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메서드는 </a:t>
            </a:r>
            <a:r>
              <a:rPr lang="en-US" altLang="ko-KR" sz="1100">
                <a:solidFill>
                  <a:srgbClr val="000000"/>
                </a:solidFill>
                <a:latin typeface="고도 M" panose="02000503000000020004" pitchFamily="2" charset="-127"/>
                <a:ea typeface="고도 M" panose="02000503000000020004" pitchFamily="2" charset="-127"/>
              </a:rPr>
              <a:t>fit </a:t>
            </a:r>
            <a:r>
              <a:rPr lang="ko-KR" altLang="en-US" sz="1100">
                <a:solidFill>
                  <a:srgbClr val="000000"/>
                </a:solidFill>
                <a:latin typeface="고도 M" panose="02000503000000020004" pitchFamily="2" charset="-127"/>
                <a:ea typeface="고도 M" panose="02000503000000020004" pitchFamily="2" charset="-127"/>
              </a:rPr>
              <a:t>메서드와 동일하되 데이터 </a:t>
            </a:r>
            <a:r>
              <a:rPr lang="ko-KR" altLang="en-US" sz="1100" err="1">
                <a:solidFill>
                  <a:srgbClr val="000000"/>
                </a:solidFill>
                <a:latin typeface="고도 M" panose="02000503000000020004" pitchFamily="2" charset="-127"/>
                <a:ea typeface="고도 M" panose="02000503000000020004" pitchFamily="2" charset="-127"/>
              </a:rPr>
              <a:t>제너레이터를</a:t>
            </a:r>
            <a:r>
              <a:rPr lang="ko-KR" altLang="en-US" sz="1100">
                <a:solidFill>
                  <a:srgbClr val="000000"/>
                </a:solidFill>
                <a:latin typeface="고도 M" panose="02000503000000020004" pitchFamily="2" charset="-127"/>
                <a:ea typeface="고도 M" panose="02000503000000020004" pitchFamily="2" charset="-127"/>
              </a:rPr>
              <a:t> 사용할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87560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275169" y="2074783"/>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model.save</a:t>
            </a:r>
            <a:r>
              <a:rPr lang="en-US" altLang="ko-KR" sz="1200">
                <a:solidFill>
                  <a:schemeClr val="tx1"/>
                </a:solidFill>
                <a:latin typeface="Consolas" panose="020B0609020204030204" pitchFamily="49" charset="0"/>
              </a:rPr>
              <a:t>('cats_and_dogs_small_1.h5')</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320169" y="1837118"/>
            <a:ext cx="115127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저장 하기 </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78EE07A0-A052-4749-84FC-6DBB132A6B1C}"/>
              </a:ext>
            </a:extLst>
          </p:cNvPr>
          <p:cNvSpPr txBox="1"/>
          <p:nvPr/>
        </p:nvSpPr>
        <p:spPr>
          <a:xfrm>
            <a:off x="1475003" y="2782669"/>
            <a:ext cx="3267241" cy="646331"/>
          </a:xfrm>
          <a:prstGeom prst="rect">
            <a:avLst/>
          </a:prstGeom>
          <a:noFill/>
        </p:spPr>
        <p:txBody>
          <a:bodyPr wrap="none" rtlCol="0">
            <a:spAutoFit/>
          </a:bodyPr>
          <a:lstStyle/>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모든 크기의 유형의 시스템에서 사용할 수 있음</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유연하고 효율적인 저장소 및 빠른 </a:t>
            </a:r>
            <a:r>
              <a:rPr lang="en-US" altLang="ko-KR" sz="1200">
                <a:solidFill>
                  <a:srgbClr val="000000"/>
                </a:solidFill>
                <a:latin typeface="고도 M" panose="02000503000000020004" pitchFamily="2" charset="-127"/>
                <a:ea typeface="고도 M" panose="02000503000000020004" pitchFamily="2" charset="-127"/>
              </a:rPr>
              <a:t>IO </a:t>
            </a:r>
            <a:r>
              <a:rPr lang="ko-KR" altLang="en-US" sz="1200">
                <a:solidFill>
                  <a:srgbClr val="000000"/>
                </a:solidFill>
                <a:latin typeface="고도 M" panose="02000503000000020004" pitchFamily="2" charset="-127"/>
                <a:ea typeface="고도 M" panose="02000503000000020004" pitchFamily="2" charset="-127"/>
              </a:rPr>
              <a:t>제공</a:t>
            </a:r>
          </a:p>
          <a:p>
            <a:pPr marL="171450" lvl="0"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많은 포맷이 </a:t>
            </a:r>
            <a:r>
              <a:rPr lang="en-US" altLang="ko-KR" sz="1200">
                <a:solidFill>
                  <a:srgbClr val="000000"/>
                </a:solidFill>
                <a:latin typeface="고도 M" panose="02000503000000020004" pitchFamily="2" charset="-127"/>
                <a:ea typeface="고도 M" panose="02000503000000020004" pitchFamily="2" charset="-127"/>
              </a:rPr>
              <a:t>HDF</a:t>
            </a:r>
            <a:r>
              <a:rPr lang="ko-KR" altLang="en-US" sz="1200">
                <a:solidFill>
                  <a:srgbClr val="000000"/>
                </a:solidFill>
                <a:latin typeface="고도 M" panose="02000503000000020004" pitchFamily="2" charset="-127"/>
                <a:ea typeface="고도 M" panose="02000503000000020004" pitchFamily="2" charset="-127"/>
              </a:rPr>
              <a:t>지원</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D619AE37-6BC3-4AFB-B4C5-10298B8A6A22}"/>
              </a:ext>
            </a:extLst>
          </p:cNvPr>
          <p:cNvSpPr txBox="1"/>
          <p:nvPr/>
        </p:nvSpPr>
        <p:spPr>
          <a:xfrm>
            <a:off x="1320168" y="2437282"/>
            <a:ext cx="360387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h5 </a:t>
            </a:r>
            <a:r>
              <a:rPr lang="ko-KR" altLang="en-US" sz="1200">
                <a:solidFill>
                  <a:srgbClr val="000000"/>
                </a:solidFill>
                <a:latin typeface="고도 M" panose="02000503000000020004" pitchFamily="2" charset="-127"/>
                <a:ea typeface="고도 M" panose="02000503000000020004" pitchFamily="2" charset="-127"/>
              </a:rPr>
              <a:t>확장자는 </a:t>
            </a:r>
            <a:r>
              <a:rPr lang="en-US" altLang="ko-KR" sz="1200">
                <a:solidFill>
                  <a:srgbClr val="000000"/>
                </a:solidFill>
                <a:latin typeface="고도 M" panose="02000503000000020004" pitchFamily="2" charset="-127"/>
                <a:ea typeface="고도 M" panose="02000503000000020004" pitchFamily="2" charset="-127"/>
              </a:rPr>
              <a:t>HDF </a:t>
            </a:r>
            <a:r>
              <a:rPr lang="ko-KR" altLang="en-US" sz="1200">
                <a:solidFill>
                  <a:srgbClr val="000000"/>
                </a:solidFill>
                <a:latin typeface="고도 M" panose="02000503000000020004" pitchFamily="2" charset="-127"/>
                <a:ea typeface="고도 M" panose="02000503000000020004" pitchFamily="2" charset="-127"/>
              </a:rPr>
              <a:t>파일의 확장자로 계층적 데이터 형식</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9064224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defRPr/>
            </a:pPr>
            <a:r>
              <a:rPr lang="ko-KR" altLang="en-US" sz="2000">
                <a:solidFill>
                  <a:srgbClr val="000000"/>
                </a:solidFill>
                <a:latin typeface="고도 M" panose="02000503000000020004" pitchFamily="2" charset="-127"/>
                <a:ea typeface="고도 M" panose="02000503000000020004" pitchFamily="2" charset="-127"/>
              </a:rPr>
              <a:t>데이터 </a:t>
            </a:r>
            <a:r>
              <a:rPr lang="ko-KR" altLang="en-US" sz="2000" err="1">
                <a:solidFill>
                  <a:srgbClr val="000000"/>
                </a:solidFill>
                <a:latin typeface="고도 M" panose="02000503000000020004" pitchFamily="2" charset="-127"/>
                <a:ea typeface="고도 M" panose="02000503000000020004" pitchFamily="2" charset="-127"/>
              </a:rPr>
              <a:t>전처리</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9" name="직사각형 8">
            <a:extLst>
              <a:ext uri="{FF2B5EF4-FFF2-40B4-BE49-F238E27FC236}">
                <a16:creationId xmlns:a16="http://schemas.microsoft.com/office/drawing/2014/main" id="{8A3FE086-B1DA-4554-A0B9-423DBB3918CF}"/>
              </a:ext>
            </a:extLst>
          </p:cNvPr>
          <p:cNvSpPr/>
          <p:nvPr/>
        </p:nvSpPr>
        <p:spPr>
          <a:xfrm>
            <a:off x="1123860" y="1859700"/>
            <a:ext cx="499316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2443298"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훈련의 정확도와 손실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48482" name="Picture 2">
            <a:extLst>
              <a:ext uri="{FF2B5EF4-FFF2-40B4-BE49-F238E27FC236}">
                <a16:creationId xmlns:a16="http://schemas.microsoft.com/office/drawing/2014/main" id="{CF7FA1DB-4A26-47B2-94E6-4244961C2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612" y="1199492"/>
            <a:ext cx="355282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48484" name="Picture 4">
            <a:extLst>
              <a:ext uri="{FF2B5EF4-FFF2-40B4-BE49-F238E27FC236}">
                <a16:creationId xmlns:a16="http://schemas.microsoft.com/office/drawing/2014/main" id="{E219EBE9-D541-4DA8-BAFE-EEA7FB24B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567" y="3714092"/>
            <a:ext cx="3552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65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963999"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사용하기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486467" y="2631428"/>
            <a:ext cx="4993161" cy="1569660"/>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p:txBody>
      </p:sp>
      <p:sp>
        <p:nvSpPr>
          <p:cNvPr id="13" name="TextBox 12">
            <a:extLst>
              <a:ext uri="{FF2B5EF4-FFF2-40B4-BE49-F238E27FC236}">
                <a16:creationId xmlns:a16="http://schemas.microsoft.com/office/drawing/2014/main" id="{C6BA2A01-D412-4FB3-9B23-4AFA97E4B942}"/>
              </a:ext>
            </a:extLst>
          </p:cNvPr>
          <p:cNvSpPr txBox="1"/>
          <p:nvPr/>
        </p:nvSpPr>
        <p:spPr>
          <a:xfrm>
            <a:off x="1168859" y="1622035"/>
            <a:ext cx="7144824"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증식은 말 그대로 데이터를 늘리는 방법이다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데이터를 늘리는 방법은 여러 가지 </a:t>
            </a:r>
            <a:r>
              <a:rPr lang="ko-KR" altLang="en-US" sz="1200" err="1">
                <a:solidFill>
                  <a:srgbClr val="000000"/>
                </a:solidFill>
                <a:latin typeface="고도 M" panose="02000503000000020004" pitchFamily="2" charset="-127"/>
                <a:ea typeface="고도 M" panose="02000503000000020004" pitchFamily="2" charset="-127"/>
              </a:rPr>
              <a:t>랜덤한</a:t>
            </a:r>
            <a:r>
              <a:rPr lang="ko-KR" altLang="en-US" sz="1200">
                <a:solidFill>
                  <a:srgbClr val="000000"/>
                </a:solidFill>
                <a:latin typeface="고도 M" panose="02000503000000020004" pitchFamily="2" charset="-127"/>
                <a:ea typeface="고도 M" panose="02000503000000020004" pitchFamily="2" charset="-127"/>
              </a:rPr>
              <a:t> 변환을 적용하는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모델이 데이터의 여러 측면을 학습하면 일반화에 도움이 될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다음과 같은 방법으로 여러 종류의 랜덤 변환을 적용하도록 설정한다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54508E46-1E70-498B-B866-A8C5FF66A51B}"/>
              </a:ext>
            </a:extLst>
          </p:cNvPr>
          <p:cNvSpPr txBox="1"/>
          <p:nvPr/>
        </p:nvSpPr>
        <p:spPr>
          <a:xfrm>
            <a:off x="1486467" y="4451135"/>
            <a:ext cx="7144824" cy="1569660"/>
          </a:xfrm>
          <a:prstGeom prst="rect">
            <a:avLst/>
          </a:prstGeom>
          <a:noFill/>
        </p:spPr>
        <p:txBody>
          <a:bodyPr wrap="square" rtlCol="0">
            <a:spAutoFit/>
          </a:bodyPr>
          <a:lstStyle/>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rotation_range</a:t>
            </a:r>
            <a:r>
              <a:rPr lang="ko-KR" altLang="en-US" sz="1200">
                <a:solidFill>
                  <a:srgbClr val="000000"/>
                </a:solidFill>
                <a:latin typeface="고도 M" panose="02000503000000020004" pitchFamily="2" charset="-127"/>
                <a:ea typeface="고도 M" panose="02000503000000020004" pitchFamily="2" charset="-127"/>
              </a:rPr>
              <a:t>는 랜덤하게 사진을 회전시킬 각도 범위이다</a:t>
            </a:r>
            <a:r>
              <a:rPr lang="en-US" altLang="ko-KR" sz="1200">
                <a:solidFill>
                  <a:srgbClr val="000000"/>
                </a:solidFill>
                <a:latin typeface="고도 M" panose="02000503000000020004" pitchFamily="2" charset="-127"/>
                <a:ea typeface="고도 M" panose="02000503000000020004" pitchFamily="2" charset="-127"/>
              </a:rPr>
              <a:t>(0-180 </a:t>
            </a:r>
            <a:r>
              <a:rPr lang="ko-KR" altLang="en-US" sz="1200">
                <a:solidFill>
                  <a:srgbClr val="000000"/>
                </a:solidFill>
                <a:latin typeface="고도 M" panose="02000503000000020004" pitchFamily="2" charset="-127"/>
                <a:ea typeface="고도 M" panose="02000503000000020004" pitchFamily="2" charset="-127"/>
              </a:rPr>
              <a:t>사이</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width_shift_range</a:t>
            </a:r>
            <a:r>
              <a:rPr lang="ko-KR" altLang="en-US" sz="1200">
                <a:solidFill>
                  <a:srgbClr val="000000"/>
                </a:solidFill>
                <a:latin typeface="고도 M" panose="02000503000000020004" pitchFamily="2" charset="-127"/>
                <a:ea typeface="고도 M" panose="02000503000000020004" pitchFamily="2" charset="-127"/>
              </a:rPr>
              <a:t>와 </a:t>
            </a:r>
            <a:r>
              <a:rPr lang="en-US" altLang="ko-KR" sz="1200" err="1">
                <a:solidFill>
                  <a:srgbClr val="000000"/>
                </a:solidFill>
                <a:latin typeface="고도 M" panose="02000503000000020004" pitchFamily="2" charset="-127"/>
                <a:ea typeface="고도 M" panose="02000503000000020004" pitchFamily="2" charset="-127"/>
              </a:rPr>
              <a:t>height_shift_range</a:t>
            </a:r>
            <a:r>
              <a:rPr lang="ko-KR" altLang="en-US" sz="1200">
                <a:solidFill>
                  <a:srgbClr val="000000"/>
                </a:solidFill>
                <a:latin typeface="고도 M" panose="02000503000000020004" pitchFamily="2" charset="-127"/>
                <a:ea typeface="고도 M" panose="02000503000000020004" pitchFamily="2" charset="-127"/>
              </a:rPr>
              <a:t>는 사진을 수평과 수직으로 랜덤하게 평행 이동시킬 범위이다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전체 넓이와 높이에 대한 비율</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shear_range</a:t>
            </a:r>
            <a:r>
              <a:rPr lang="ko-KR" altLang="en-US" sz="1200">
                <a:solidFill>
                  <a:srgbClr val="000000"/>
                </a:solidFill>
                <a:latin typeface="고도 M" panose="02000503000000020004" pitchFamily="2" charset="-127"/>
                <a:ea typeface="고도 M" panose="02000503000000020004" pitchFamily="2" charset="-127"/>
              </a:rPr>
              <a:t>는 랜덤하게 전단 변환을 적용할 각도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zoom_range</a:t>
            </a:r>
            <a:r>
              <a:rPr lang="ko-KR" altLang="en-US" sz="1200">
                <a:solidFill>
                  <a:srgbClr val="000000"/>
                </a:solidFill>
                <a:latin typeface="고도 M" panose="02000503000000020004" pitchFamily="2" charset="-127"/>
                <a:ea typeface="고도 M" panose="02000503000000020004" pitchFamily="2" charset="-127"/>
              </a:rPr>
              <a:t>는 랜덤하게 사진을 확대할 범위이다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horizontal_flip</a:t>
            </a:r>
            <a:r>
              <a:rPr lang="ko-KR" altLang="en-US" sz="1200">
                <a:solidFill>
                  <a:srgbClr val="000000"/>
                </a:solidFill>
                <a:latin typeface="고도 M" panose="02000503000000020004" pitchFamily="2" charset="-127"/>
                <a:ea typeface="고도 M" panose="02000503000000020004" pitchFamily="2" charset="-127"/>
              </a:rPr>
              <a:t>은 랜덤하게 이미지를 수평으로 뒤집는다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수평 대칭을 가정할 수 있을 때 사용한다</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예를 들어</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풍경</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인물 사진</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fill_mode</a:t>
            </a:r>
            <a:r>
              <a:rPr lang="ko-KR" altLang="en-US" sz="1200">
                <a:solidFill>
                  <a:srgbClr val="000000"/>
                </a:solidFill>
                <a:latin typeface="고도 M" panose="02000503000000020004" pitchFamily="2" charset="-127"/>
                <a:ea typeface="고도 M" panose="02000503000000020004" pitchFamily="2" charset="-127"/>
              </a:rPr>
              <a:t>는 회전이나 가로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세로 이동으로 인해 새롭게 생성해야 할 픽셀을 채울 전략이다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3048853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1784463"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시각화</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866356" y="1410355"/>
            <a:ext cx="5224388" cy="526297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유틸리티 모듈</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 = sorted([</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fname</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os.listdir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train_cats_dir</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증식할 이미지 선택합니다</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fnames</a:t>
            </a:r>
            <a:r>
              <a:rPr lang="en-US" altLang="ko-KR" sz="1200">
                <a:solidFill>
                  <a:schemeClr val="tx1"/>
                </a:solidFill>
                <a:latin typeface="Consolas" panose="020B0609020204030204" pitchFamily="49" charset="0"/>
              </a:rPr>
              <a:t>[3]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읽고 크기를 변경합니다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(150, 150,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(1, 150, 150, 3) </a:t>
            </a:r>
            <a:r>
              <a:rPr lang="ko-KR" altLang="en-US" sz="1200">
                <a:solidFill>
                  <a:schemeClr val="tx1"/>
                </a:solidFill>
                <a:latin typeface="Consolas" panose="020B0609020204030204" pitchFamily="49" charset="0"/>
              </a:rPr>
              <a:t>크기로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x.reshape</a:t>
            </a:r>
            <a:r>
              <a:rPr lang="en-US" altLang="ko-KR" sz="1200">
                <a:solidFill>
                  <a:schemeClr val="tx1"/>
                </a:solidFill>
                <a:latin typeface="Consolas" panose="020B0609020204030204" pitchFamily="49" charset="0"/>
              </a:rPr>
              <a:t>((1,) + </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flow() </a:t>
            </a:r>
            <a:r>
              <a:rPr lang="ko-KR" altLang="en-US" sz="1200">
                <a:solidFill>
                  <a:schemeClr val="tx1"/>
                </a:solidFill>
                <a:latin typeface="Consolas" panose="020B0609020204030204" pitchFamily="49" charset="0"/>
              </a:rPr>
              <a:t>메서드는 랜덤하게 변환된 이미지의 배치를 생성합니다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무한 반복되기 때문에 어느 지점에서 중지해야 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a:p>
            <a:r>
              <a:rPr lang="en-US" altLang="ko-KR" sz="1200">
                <a:solidFill>
                  <a:schemeClr val="tx1"/>
                </a:solidFill>
                <a:latin typeface="Consolas" panose="020B0609020204030204" pitchFamily="49" charset="0"/>
              </a:rPr>
              <a:t>for batch in </a:t>
            </a:r>
            <a:r>
              <a:rPr lang="en-US" altLang="ko-KR" sz="1200" err="1">
                <a:solidFill>
                  <a:schemeClr val="tx1"/>
                </a:solidFill>
                <a:latin typeface="Consolas" panose="020B0609020204030204" pitchFamily="49" charset="0"/>
              </a:rPr>
              <a:t>datagen.flow</a:t>
            </a:r>
            <a:r>
              <a:rPr lang="en-US" altLang="ko-KR" sz="1200">
                <a:solidFill>
                  <a:schemeClr val="tx1"/>
                </a:solidFill>
                <a:latin typeface="Consolas" panose="020B0609020204030204" pitchFamily="49" charset="0"/>
              </a:rPr>
              <a:t>(x,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imgplot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image.array_to_img</a:t>
            </a:r>
            <a:r>
              <a:rPr lang="en-US" altLang="ko-KR" sz="1200">
                <a:solidFill>
                  <a:schemeClr val="tx1"/>
                </a:solidFill>
                <a:latin typeface="Consolas" panose="020B0609020204030204" pitchFamily="49" charset="0"/>
              </a:rPr>
              <a:t>(batch[0]))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4 == 0:</a:t>
            </a:r>
          </a:p>
          <a:p>
            <a:r>
              <a:rPr lang="en-US" altLang="ko-KR" sz="1200">
                <a:solidFill>
                  <a:schemeClr val="tx1"/>
                </a:solidFill>
                <a:latin typeface="Consolas" panose="020B0609020204030204" pitchFamily="49" charset="0"/>
              </a:rPr>
              <a:t>        break</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53602" name="Picture 2">
            <a:extLst>
              <a:ext uri="{FF2B5EF4-FFF2-40B4-BE49-F238E27FC236}">
                <a16:creationId xmlns:a16="http://schemas.microsoft.com/office/drawing/2014/main" id="{5D2B01B2-F5AC-40FF-A862-C6B2B73D2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904" y="5358271"/>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4" name="Picture 4">
            <a:extLst>
              <a:ext uri="{FF2B5EF4-FFF2-40B4-BE49-F238E27FC236}">
                <a16:creationId xmlns:a16="http://schemas.microsoft.com/office/drawing/2014/main" id="{842D8235-00B0-4041-B460-01D7D1762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904" y="4074927"/>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6" name="Picture 6">
            <a:extLst>
              <a:ext uri="{FF2B5EF4-FFF2-40B4-BE49-F238E27FC236}">
                <a16:creationId xmlns:a16="http://schemas.microsoft.com/office/drawing/2014/main" id="{B5B5F377-BA74-4DBA-8727-2EA261F9E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904" y="2791582"/>
            <a:ext cx="1357826" cy="1331408"/>
          </a:xfrm>
          <a:prstGeom prst="rect">
            <a:avLst/>
          </a:prstGeom>
          <a:noFill/>
          <a:extLst>
            <a:ext uri="{909E8E84-426E-40DD-AFC4-6F175D3DCCD1}">
              <a14:hiddenFill xmlns:a14="http://schemas.microsoft.com/office/drawing/2010/main">
                <a:solidFill>
                  <a:srgbClr val="FFFFFF"/>
                </a:solidFill>
              </a14:hiddenFill>
            </a:ext>
          </a:extLst>
        </p:spPr>
      </p:pic>
      <p:pic>
        <p:nvPicPr>
          <p:cNvPr id="153608" name="Picture 8">
            <a:extLst>
              <a:ext uri="{FF2B5EF4-FFF2-40B4-BE49-F238E27FC236}">
                <a16:creationId xmlns:a16="http://schemas.microsoft.com/office/drawing/2014/main" id="{23BEA864-993A-40D1-8A25-5B0A139E4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8904" y="1508237"/>
            <a:ext cx="1357826" cy="13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68086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1018755" y="2608534"/>
            <a:ext cx="5250665"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(layers.Conv2D(32,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(layers.Conv2D(64,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(layers.Conv2D(128,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(layers.MaxPooling2D((2, 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(512,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=1e-4),</a:t>
            </a:r>
          </a:p>
          <a:p>
            <a:r>
              <a:rPr lang="en-US" altLang="ko-KR" sz="1200">
                <a:solidFill>
                  <a:schemeClr val="tx1"/>
                </a:solidFill>
                <a:latin typeface="Consolas" panose="020B0609020204030204" pitchFamily="49" charset="0"/>
              </a:rPr>
              <a:t>              metrics=['acc'])</a:t>
            </a:r>
          </a:p>
        </p:txBody>
      </p:sp>
      <p:sp>
        <p:nvSpPr>
          <p:cNvPr id="10" name="TextBox 9">
            <a:extLst>
              <a:ext uri="{FF2B5EF4-FFF2-40B4-BE49-F238E27FC236}">
                <a16:creationId xmlns:a16="http://schemas.microsoft.com/office/drawing/2014/main" id="{DF1831C0-8086-4668-972D-CE71FD3284AB}"/>
              </a:ext>
            </a:extLst>
          </p:cNvPr>
          <p:cNvSpPr txBox="1"/>
          <p:nvPr/>
        </p:nvSpPr>
        <p:spPr>
          <a:xfrm>
            <a:off x="967098" y="1368769"/>
            <a:ext cx="7651385" cy="1107996"/>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이렇게 데이터 증식을 사용하여 새로운 네트워크를 훈련시킬 때 네트워크에 같은 입력 데이터가 두 번 주입되지 않는다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하지만 적은 수의 원본 이미지에서 만들어졌기 때문에 아직은 입력 데이터들 사이에 상호 연관성이 크다</a:t>
            </a:r>
            <a:r>
              <a:rPr lang="en-US" altLang="ko-KR" sz="1100">
                <a:solidFill>
                  <a:srgbClr val="000000"/>
                </a:solidFill>
                <a:latin typeface="고도 M" panose="02000503000000020004" pitchFamily="2" charset="-127"/>
                <a:ea typeface="고도 M" panose="02000503000000020004" pitchFamily="2" charset="-127"/>
              </a:rPr>
              <a:t>.</a:t>
            </a:r>
          </a:p>
          <a:p>
            <a:pPr lvl="0">
              <a:defRPr/>
            </a:pP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그렇다면 기존 정보의 재조합만 이루어지고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과대적합을 해결하기 위해서는 충분하지 못하다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그렇기에 </a:t>
            </a:r>
            <a:r>
              <a:rPr lang="en-US" altLang="ko-KR" sz="1100">
                <a:solidFill>
                  <a:srgbClr val="000000"/>
                </a:solidFill>
                <a:latin typeface="고도 M" panose="02000503000000020004" pitchFamily="2" charset="-127"/>
                <a:ea typeface="고도 M" panose="02000503000000020004" pitchFamily="2" charset="-127"/>
              </a:rPr>
              <a:t>dropout</a:t>
            </a:r>
            <a:r>
              <a:rPr lang="ko-KR" altLang="en-US" sz="1100">
                <a:solidFill>
                  <a:srgbClr val="000000"/>
                </a:solidFill>
                <a:latin typeface="고도 M" panose="02000503000000020004" pitchFamily="2" charset="-127"/>
                <a:ea typeface="고도 M" panose="02000503000000020004" pitchFamily="2" charset="-127"/>
              </a:rPr>
              <a:t>까지 추가해서 층을 새롭게 이루고</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네트워크를 훈련시켜본다</a:t>
            </a:r>
            <a:r>
              <a:rPr lang="en-US" altLang="ko-KR" sz="1100">
                <a:solidFill>
                  <a:srgbClr val="000000"/>
                </a:solidFill>
                <a:latin typeface="고도 M" panose="02000503000000020004" pitchFamily="2" charset="-127"/>
                <a:ea typeface="고도 M" panose="02000503000000020004" pitchFamily="2" charset="-127"/>
              </a:rPr>
              <a:t>. flatten </a:t>
            </a:r>
            <a:r>
              <a:rPr lang="ko-KR" altLang="en-US" sz="1100">
                <a:solidFill>
                  <a:srgbClr val="000000"/>
                </a:solidFill>
                <a:latin typeface="고도 M" panose="02000503000000020004" pitchFamily="2" charset="-127"/>
                <a:ea typeface="고도 M" panose="02000503000000020004" pitchFamily="2" charset="-127"/>
              </a:rPr>
              <a:t>층 다음에 </a:t>
            </a:r>
            <a:r>
              <a:rPr lang="en-US" altLang="ko-KR" sz="1100" err="1">
                <a:solidFill>
                  <a:srgbClr val="000000"/>
                </a:solidFill>
                <a:latin typeface="고도 M" panose="02000503000000020004" pitchFamily="2" charset="-127"/>
                <a:ea typeface="고도 M" panose="02000503000000020004" pitchFamily="2" charset="-127"/>
              </a:rPr>
              <a:t>model.add</a:t>
            </a: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layers.Dropout</a:t>
            </a:r>
            <a:r>
              <a:rPr lang="en-US" altLang="ko-KR" sz="1100">
                <a:solidFill>
                  <a:srgbClr val="000000"/>
                </a:solidFill>
                <a:latin typeface="고도 M" panose="02000503000000020004" pitchFamily="2" charset="-127"/>
                <a:ea typeface="고도 M" panose="02000503000000020004" pitchFamily="2" charset="-127"/>
              </a:rPr>
              <a:t>(0.5)) </a:t>
            </a:r>
            <a:r>
              <a:rPr lang="ko-KR" altLang="en-US" sz="1100">
                <a:solidFill>
                  <a:srgbClr val="000000"/>
                </a:solidFill>
                <a:latin typeface="고도 M" panose="02000503000000020004" pitchFamily="2" charset="-127"/>
                <a:ea typeface="고도 M" panose="02000503000000020004" pitchFamily="2" charset="-127"/>
              </a:rPr>
              <a:t>다음코드만 추가하고 전까지 과정을 반복하면 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모델부터 다시 만들어야 하는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그래프까지 그려보면 다음과 같다</a:t>
            </a:r>
            <a:r>
              <a:rPr lang="en-US" altLang="ko-KR" sz="1100">
                <a:solidFill>
                  <a:srgbClr val="000000"/>
                </a:solidFill>
                <a:latin typeface="고도 M" panose="02000503000000020004" pitchFamily="2" charset="-127"/>
                <a:ea typeface="고도 M" panose="02000503000000020004" pitchFamily="2" charset="-127"/>
              </a:rPr>
              <a:t>. </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0141606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직사각형 8">
            <a:extLst>
              <a:ext uri="{FF2B5EF4-FFF2-40B4-BE49-F238E27FC236}">
                <a16:creationId xmlns:a16="http://schemas.microsoft.com/office/drawing/2014/main" id="{8A3FE086-B1DA-4554-A0B9-423DBB3918CF}"/>
              </a:ext>
            </a:extLst>
          </p:cNvPr>
          <p:cNvSpPr/>
          <p:nvPr/>
        </p:nvSpPr>
        <p:spPr>
          <a:xfrm>
            <a:off x="992479" y="1431375"/>
            <a:ext cx="8146266" cy="5262979"/>
          </a:xfrm>
          <a:prstGeom prst="rect">
            <a:avLst/>
          </a:prstGeom>
          <a:solidFill>
            <a:srgbClr val="E2E2F6"/>
          </a:solidFill>
        </p:spPr>
        <p:txBody>
          <a:bodyPr wrap="square">
            <a:spAutoFit/>
          </a:bodyPr>
          <a:lstStyle/>
          <a:p>
            <a:r>
              <a:rPr lang="en-US" altLang="ko-KR" sz="1050" err="1">
                <a:solidFill>
                  <a:schemeClr val="tx1"/>
                </a:solidFill>
                <a:latin typeface="Consolas" panose="020B0609020204030204" pitchFamily="49" charset="0"/>
              </a:rPr>
              <a:t>train_datagen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rescale=1./255,</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rotation_range</a:t>
            </a:r>
            <a:r>
              <a:rPr lang="en-US" altLang="ko-KR" sz="1050">
                <a:solidFill>
                  <a:schemeClr val="tx1"/>
                </a:solidFill>
                <a:latin typeface="Consolas" panose="020B0609020204030204" pitchFamily="49" charset="0"/>
              </a:rPr>
              <a:t>=40,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width_shift_range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height_shift_range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shear_range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zoom_range</a:t>
            </a:r>
            <a:r>
              <a:rPr lang="en-US" altLang="ko-KR" sz="1050">
                <a:solidFill>
                  <a:schemeClr val="tx1"/>
                </a:solidFill>
                <a:latin typeface="Consolas" panose="020B0609020204030204" pitchFamily="49" charset="0"/>
              </a:rPr>
              <a:t>=0.2,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horizontal_flip</a:t>
            </a:r>
            <a:r>
              <a:rPr lang="en-US" altLang="ko-KR" sz="1050">
                <a:solidFill>
                  <a:schemeClr val="tx1"/>
                </a:solidFill>
                <a:latin typeface="Consolas" panose="020B0609020204030204" pitchFamily="49" charset="0"/>
              </a:rPr>
              <a:t>=True,)</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검증 데이터는 증식되어서는 안 됩니다</a:t>
            </a:r>
            <a:r>
              <a:rPr lang="en-US" altLang="ko-KR" sz="1050">
                <a:solidFill>
                  <a:schemeClr val="tx1"/>
                </a:solidFill>
                <a:latin typeface="Consolas" panose="020B0609020204030204" pitchFamily="49" charset="0"/>
              </a:rPr>
              <a:t>!</a:t>
            </a:r>
          </a:p>
          <a:p>
            <a:r>
              <a:rPr lang="en-US" altLang="ko-KR" sz="1050" err="1">
                <a:solidFill>
                  <a:schemeClr val="tx1"/>
                </a:solidFill>
                <a:latin typeface="Consolas" panose="020B0609020204030204" pitchFamily="49" charset="0"/>
              </a:rPr>
              <a:t>test_datagen</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ImageDataGenerator</a:t>
            </a:r>
            <a:r>
              <a:rPr lang="en-US" altLang="ko-KR" sz="1050">
                <a:solidFill>
                  <a:schemeClr val="tx1"/>
                </a:solidFill>
                <a:latin typeface="Consolas" panose="020B0609020204030204" pitchFamily="49" charset="0"/>
              </a:rPr>
              <a:t>(rescale=1./255)</a:t>
            </a:r>
          </a:p>
          <a:p>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train_datagen.flow_from_directory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타깃 디렉터리</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 </a:t>
            </a:r>
            <a:r>
              <a:rPr lang="ko-KR" altLang="en-US" sz="1050">
                <a:solidFill>
                  <a:schemeClr val="tx1"/>
                </a:solidFill>
                <a:latin typeface="Consolas" panose="020B0609020204030204" pitchFamily="49" charset="0"/>
              </a:rPr>
              <a:t>모든 이미지를 </a:t>
            </a:r>
            <a:r>
              <a:rPr lang="en-US" altLang="ko-KR" sz="1050">
                <a:solidFill>
                  <a:schemeClr val="tx1"/>
                </a:solidFill>
                <a:latin typeface="Consolas" panose="020B0609020204030204" pitchFamily="49" charset="0"/>
              </a:rPr>
              <a:t>150 × 150 </a:t>
            </a:r>
            <a:r>
              <a:rPr lang="ko-KR" altLang="en-US" sz="1050">
                <a:solidFill>
                  <a:schemeClr val="tx1"/>
                </a:solidFill>
                <a:latin typeface="Consolas" panose="020B0609020204030204" pitchFamily="49" charset="0"/>
              </a:rPr>
              <a:t>크기로 바꿉니다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binary_crossentropy</a:t>
            </a:r>
            <a:r>
              <a:rPr lang="en-US" altLang="ko-KR" sz="1050">
                <a:solidFill>
                  <a:schemeClr val="tx1"/>
                </a:solidFill>
                <a:latin typeface="Consolas" panose="020B0609020204030204" pitchFamily="49" charset="0"/>
              </a:rPr>
              <a:t> </a:t>
            </a:r>
            <a:r>
              <a:rPr lang="ko-KR" altLang="en-US" sz="1050">
                <a:solidFill>
                  <a:schemeClr val="tx1"/>
                </a:solidFill>
                <a:latin typeface="Consolas" panose="020B0609020204030204" pitchFamily="49" charset="0"/>
              </a:rPr>
              <a:t>손실을 사용하기 때문에 이진 레이블을 만들어야 합니다</a:t>
            </a:r>
          </a:p>
          <a:p>
            <a:r>
              <a:rPr lang="ko-KR" altLang="en-US"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 = </a:t>
            </a:r>
            <a:r>
              <a:rPr lang="en-US" altLang="ko-KR" sz="1050" err="1">
                <a:solidFill>
                  <a:schemeClr val="tx1"/>
                </a:solidFill>
                <a:latin typeface="Consolas" panose="020B0609020204030204" pitchFamily="49" charset="0"/>
              </a:rPr>
              <a:t>test_datagen.flow_from_directory</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validation_dir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target_size</a:t>
            </a:r>
            <a:r>
              <a:rPr lang="en-US" altLang="ko-KR" sz="1050">
                <a:solidFill>
                  <a:schemeClr val="tx1"/>
                </a:solidFill>
                <a:latin typeface="Consolas" panose="020B0609020204030204" pitchFamily="49" charset="0"/>
              </a:rPr>
              <a:t>=(150, 150),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batch_size</a:t>
            </a:r>
            <a:r>
              <a:rPr lang="en-US" altLang="ko-KR" sz="1050">
                <a:solidFill>
                  <a:schemeClr val="tx1"/>
                </a:solidFill>
                <a:latin typeface="Consolas" panose="020B0609020204030204" pitchFamily="49" charset="0"/>
              </a:rPr>
              <a:t>=32,</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class_mode</a:t>
            </a:r>
            <a:r>
              <a:rPr lang="en-US" altLang="ko-KR" sz="1050">
                <a:solidFill>
                  <a:schemeClr val="tx1"/>
                </a:solidFill>
                <a:latin typeface="Consolas" panose="020B0609020204030204" pitchFamily="49" charset="0"/>
              </a:rPr>
              <a:t>='binary')</a:t>
            </a:r>
          </a:p>
          <a:p>
            <a:endParaRPr lang="en-US" altLang="ko-KR" sz="1050">
              <a:solidFill>
                <a:schemeClr val="tx1"/>
              </a:solidFill>
              <a:latin typeface="Consolas" panose="020B0609020204030204" pitchFamily="49" charset="0"/>
            </a:endParaRPr>
          </a:p>
          <a:p>
            <a:r>
              <a:rPr lang="en-US" altLang="ko-KR" sz="1050">
                <a:solidFill>
                  <a:schemeClr val="tx1"/>
                </a:solidFill>
                <a:latin typeface="Consolas" panose="020B0609020204030204" pitchFamily="49" charset="0"/>
              </a:rPr>
              <a:t>history = </a:t>
            </a:r>
            <a:r>
              <a:rPr lang="en-US" altLang="ko-KR" sz="1050" err="1">
                <a:solidFill>
                  <a:schemeClr val="tx1"/>
                </a:solidFill>
                <a:latin typeface="Consolas" panose="020B0609020204030204" pitchFamily="49" charset="0"/>
              </a:rPr>
              <a:t>model.fit_generator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train_generator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steps_per_epoch</a:t>
            </a:r>
            <a:r>
              <a:rPr lang="en-US" altLang="ko-KR" sz="1050">
                <a:solidFill>
                  <a:schemeClr val="tx1"/>
                </a:solidFill>
                <a:latin typeface="Consolas" panose="020B0609020204030204" pitchFamily="49" charset="0"/>
              </a:rPr>
              <a:t>=100,</a:t>
            </a:r>
          </a:p>
          <a:p>
            <a:r>
              <a:rPr lang="en-US" altLang="ko-KR" sz="1050">
                <a:solidFill>
                  <a:schemeClr val="tx1"/>
                </a:solidFill>
                <a:latin typeface="Consolas" panose="020B0609020204030204" pitchFamily="49" charset="0"/>
              </a:rPr>
              <a:t>      epochs=100,</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validation_data</a:t>
            </a:r>
            <a:r>
              <a:rPr lang="en-US" altLang="ko-KR" sz="1050">
                <a:solidFill>
                  <a:schemeClr val="tx1"/>
                </a:solidFill>
                <a:latin typeface="Consolas" panose="020B0609020204030204" pitchFamily="49" charset="0"/>
              </a:rPr>
              <a:t>=</a:t>
            </a:r>
            <a:r>
              <a:rPr lang="en-US" altLang="ko-KR" sz="1050" err="1">
                <a:solidFill>
                  <a:schemeClr val="tx1"/>
                </a:solidFill>
                <a:latin typeface="Consolas" panose="020B0609020204030204" pitchFamily="49" charset="0"/>
              </a:rPr>
              <a:t>validation_generator</a:t>
            </a:r>
            <a:r>
              <a:rPr lang="en-US" altLang="ko-KR" sz="1050">
                <a:solidFill>
                  <a:schemeClr val="tx1"/>
                </a:solidFill>
                <a:latin typeface="Consolas" panose="020B0609020204030204" pitchFamily="49" charset="0"/>
              </a:rPr>
              <a:t>,</a:t>
            </a:r>
          </a:p>
          <a:p>
            <a:r>
              <a:rPr lang="en-US" altLang="ko-KR" sz="1050">
                <a:solidFill>
                  <a:schemeClr val="tx1"/>
                </a:solidFill>
                <a:latin typeface="Consolas" panose="020B0609020204030204" pitchFamily="49" charset="0"/>
              </a:rPr>
              <a:t>      </a:t>
            </a:r>
            <a:r>
              <a:rPr lang="en-US" altLang="ko-KR" sz="1050" err="1">
                <a:solidFill>
                  <a:schemeClr val="tx1"/>
                </a:solidFill>
                <a:latin typeface="Consolas" panose="020B0609020204030204" pitchFamily="49" charset="0"/>
              </a:rPr>
              <a:t>validation_steps</a:t>
            </a:r>
            <a:r>
              <a:rPr lang="en-US" altLang="ko-KR" sz="1050">
                <a:solidFill>
                  <a:schemeClr val="tx1"/>
                </a:solidFill>
                <a:latin typeface="Consolas" panose="020B0609020204030204" pitchFamily="49" charset="0"/>
              </a:rPr>
              <a:t>=50)</a:t>
            </a:r>
          </a:p>
        </p:txBody>
      </p:sp>
    </p:spTree>
    <p:extLst>
      <p:ext uri="{BB962C8B-B14F-4D97-AF65-F5344CB8AC3E}">
        <p14:creationId xmlns:p14="http://schemas.microsoft.com/office/powerpoint/2010/main" val="74449842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5.4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훈련</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3927678"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 </a:t>
            </a:r>
            <a:r>
              <a:rPr lang="ko-KR" altLang="en-US" err="1">
                <a:solidFill>
                  <a:srgbClr val="000000"/>
                </a:solidFill>
                <a:latin typeface="고도 M" panose="02000503000000020004" pitchFamily="2" charset="-127"/>
                <a:ea typeface="고도 M" panose="02000503000000020004" pitchFamily="2" charset="-127"/>
              </a:rPr>
              <a:t>제너레이터를</a:t>
            </a:r>
            <a:r>
              <a:rPr lang="ko-KR" altLang="en-US">
                <a:solidFill>
                  <a:srgbClr val="000000"/>
                </a:solidFill>
                <a:latin typeface="고도 M" panose="02000503000000020004" pitchFamily="2" charset="-127"/>
                <a:ea typeface="고도 M" panose="02000503000000020004" pitchFamily="2" charset="-127"/>
              </a:rPr>
              <a:t> 사용하여 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56674" name="Picture 2">
            <a:extLst>
              <a:ext uri="{FF2B5EF4-FFF2-40B4-BE49-F238E27FC236}">
                <a16:creationId xmlns:a16="http://schemas.microsoft.com/office/drawing/2014/main" id="{DA1DACD8-B1B0-4C51-844F-1E49B4101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36" y="1368769"/>
            <a:ext cx="3461716" cy="2286039"/>
          </a:xfrm>
          <a:prstGeom prst="rect">
            <a:avLst/>
          </a:prstGeom>
          <a:noFill/>
          <a:extLst>
            <a:ext uri="{909E8E84-426E-40DD-AFC4-6F175D3DCCD1}">
              <a14:hiddenFill xmlns:a14="http://schemas.microsoft.com/office/drawing/2010/main">
                <a:solidFill>
                  <a:srgbClr val="FFFFFF"/>
                </a:solidFill>
              </a14:hiddenFill>
            </a:ext>
          </a:extLst>
        </p:spPr>
      </p:pic>
      <p:pic>
        <p:nvPicPr>
          <p:cNvPr id="156676" name="Picture 4">
            <a:extLst>
              <a:ext uri="{FF2B5EF4-FFF2-40B4-BE49-F238E27FC236}">
                <a16:creationId xmlns:a16="http://schemas.microsoft.com/office/drawing/2014/main" id="{01AFC313-E5F5-4663-9059-CB9C238E5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636" y="3654808"/>
            <a:ext cx="3461716" cy="2286039"/>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0C6A5FA6-595F-4F56-83E1-8A06B042647B}"/>
              </a:ext>
            </a:extLst>
          </p:cNvPr>
          <p:cNvSpPr/>
          <p:nvPr/>
        </p:nvSpPr>
        <p:spPr>
          <a:xfrm>
            <a:off x="335748" y="1499693"/>
            <a:ext cx="5250665"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A82B8318-9304-4430-A392-C58803377C0E}"/>
              </a:ext>
            </a:extLst>
          </p:cNvPr>
          <p:cNvSpPr txBox="1"/>
          <p:nvPr/>
        </p:nvSpPr>
        <p:spPr>
          <a:xfrm>
            <a:off x="524140" y="5734784"/>
            <a:ext cx="4014806"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증식과 </a:t>
            </a:r>
            <a:r>
              <a:rPr lang="ko-KR" altLang="en-US" sz="1200" err="1">
                <a:solidFill>
                  <a:srgbClr val="000000"/>
                </a:solidFill>
                <a:latin typeface="고도 M" panose="02000503000000020004" pitchFamily="2" charset="-127"/>
                <a:ea typeface="고도 M" panose="02000503000000020004" pitchFamily="2" charset="-127"/>
              </a:rPr>
              <a:t>드롭아웃</a:t>
            </a:r>
            <a:r>
              <a:rPr lang="ko-KR" altLang="en-US" sz="1200">
                <a:solidFill>
                  <a:srgbClr val="000000"/>
                </a:solidFill>
                <a:latin typeface="고도 M" panose="02000503000000020004" pitchFamily="2" charset="-127"/>
                <a:ea typeface="고도 M" panose="02000503000000020004" pitchFamily="2" charset="-127"/>
              </a:rPr>
              <a:t> 덕택에 더이상 과대적합 되지 않는다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훈련 곡선이 검증 곡선에 가깝게 따라가고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검증 데이터에서 </a:t>
            </a:r>
            <a:r>
              <a:rPr lang="en-US" altLang="ko-KR" sz="1200">
                <a:solidFill>
                  <a:srgbClr val="000000"/>
                </a:solidFill>
                <a:latin typeface="고도 M" panose="02000503000000020004" pitchFamily="2" charset="-127"/>
                <a:ea typeface="고도 M" panose="02000503000000020004" pitchFamily="2" charset="-127"/>
              </a:rPr>
              <a:t>82% </a:t>
            </a:r>
            <a:r>
              <a:rPr lang="ko-KR" altLang="en-US" sz="1200">
                <a:solidFill>
                  <a:srgbClr val="000000"/>
                </a:solidFill>
                <a:latin typeface="고도 M" panose="02000503000000020004" pitchFamily="2" charset="-127"/>
                <a:ea typeface="고도 M" panose="02000503000000020004" pitchFamily="2" charset="-127"/>
              </a:rPr>
              <a:t>정확도를 달성하였다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규제하지 않은 모델과 비교했을 때 </a:t>
            </a:r>
            <a:r>
              <a:rPr lang="en-US" altLang="ko-KR" sz="1200">
                <a:solidFill>
                  <a:srgbClr val="000000"/>
                </a:solidFill>
                <a:latin typeface="고도 M" panose="02000503000000020004" pitchFamily="2" charset="-127"/>
                <a:ea typeface="고도 M" panose="02000503000000020004" pitchFamily="2" charset="-127"/>
              </a:rPr>
              <a:t>15% </a:t>
            </a:r>
            <a:r>
              <a:rPr lang="ko-KR" altLang="en-US" sz="1200">
                <a:solidFill>
                  <a:srgbClr val="000000"/>
                </a:solidFill>
                <a:latin typeface="고도 M" panose="02000503000000020004" pitchFamily="2" charset="-127"/>
                <a:ea typeface="고도 M" panose="02000503000000020004" pitchFamily="2" charset="-127"/>
              </a:rPr>
              <a:t>정도 향상되었다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8506640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247342709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사전 훈련된 </a:t>
            </a:r>
            <a:r>
              <a:rPr lang="ko-KR" altLang="en-US" sz="2000" err="1">
                <a:solidFill>
                  <a:srgbClr val="000000"/>
                </a:solidFill>
                <a:latin typeface="고도 M" panose="02000503000000020004" pitchFamily="2" charset="-127"/>
                <a:ea typeface="고도 M" panose="02000503000000020004" pitchFamily="2" charset="-127"/>
              </a:rPr>
              <a:t>컨브넷</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3293209"/>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작은 이미지 데이터 셋에서 </a:t>
            </a:r>
            <a:r>
              <a:rPr lang="ko-KR" altLang="en-US" err="1">
                <a:solidFill>
                  <a:srgbClr val="000000"/>
                </a:solidFill>
                <a:latin typeface="고도 M" panose="02000503000000020004" pitchFamily="2" charset="-127"/>
                <a:ea typeface="고도 M" panose="02000503000000020004" pitchFamily="2" charset="-127"/>
              </a:rPr>
              <a:t>딥러닝을</a:t>
            </a:r>
            <a:r>
              <a:rPr lang="ko-KR" altLang="en-US">
                <a:solidFill>
                  <a:srgbClr val="000000"/>
                </a:solidFill>
                <a:latin typeface="고도 M" panose="02000503000000020004" pitchFamily="2" charset="-127"/>
                <a:ea typeface="고도 M" panose="02000503000000020004" pitchFamily="2" charset="-127"/>
              </a:rPr>
              <a:t> 적용하는 일반적이고 매우 효과적인 방법은 사전 훈련된 네트워크를 사용하는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a:t>
            </a:r>
            <a:r>
              <a:rPr lang="en-US" altLang="ko-KR">
                <a:solidFill>
                  <a:srgbClr val="000000"/>
                </a:solidFill>
                <a:latin typeface="고도 M" panose="02000503000000020004" pitchFamily="2" charset="-127"/>
                <a:ea typeface="고도 M" panose="02000503000000020004" pitchFamily="2" charset="-127"/>
              </a:rPr>
              <a:t>(pretrained network) </a:t>
            </a:r>
            <a:r>
              <a:rPr lang="ko-KR" altLang="en-US">
                <a:solidFill>
                  <a:srgbClr val="000000"/>
                </a:solidFill>
                <a:latin typeface="고도 M" panose="02000503000000020004" pitchFamily="2" charset="-127"/>
                <a:ea typeface="고도 M" panose="02000503000000020004" pitchFamily="2" charset="-127"/>
              </a:rPr>
              <a:t>는 일반적으로 대규모 이미지 분류 문제를 위해 대량의 데이터셋에서 미리 훈련되어 저장된 네트워크이다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즉 </a:t>
            </a:r>
            <a:r>
              <a:rPr lang="en-US" altLang="ko-KR">
                <a:solidFill>
                  <a:srgbClr val="000000"/>
                </a:solidFill>
                <a:latin typeface="고도 M" panose="02000503000000020004" pitchFamily="2" charset="-127"/>
                <a:ea typeface="고도 M" panose="02000503000000020004" pitchFamily="2" charset="-127"/>
              </a:rPr>
              <a:t>ImageNet</a:t>
            </a:r>
            <a:r>
              <a:rPr lang="ko-KR" altLang="en-US">
                <a:solidFill>
                  <a:srgbClr val="000000"/>
                </a:solidFill>
                <a:latin typeface="고도 M" panose="02000503000000020004" pitchFamily="2" charset="-127"/>
                <a:ea typeface="고도 M" panose="02000503000000020004" pitchFamily="2" charset="-127"/>
              </a:rPr>
              <a:t>와 같이 큰 데이터셋에서 훈련된 대규모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사용하면 지금 문제에도 좋은 성능을 낼 것이다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여러 모델이 있지만 여기서는 </a:t>
            </a: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모델을 사용한다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사전 훈련된 네트워크는 </a:t>
            </a:r>
            <a:r>
              <a:rPr lang="en-US" altLang="ko-KR">
                <a:solidFill>
                  <a:srgbClr val="000000"/>
                </a:solidFill>
                <a:latin typeface="고도 M" panose="02000503000000020004" pitchFamily="2" charset="-127"/>
                <a:ea typeface="고도 M" panose="02000503000000020004" pitchFamily="2" charset="-127"/>
              </a:rPr>
              <a:t>2</a:t>
            </a:r>
            <a:r>
              <a:rPr lang="ko-KR" altLang="en-US">
                <a:solidFill>
                  <a:srgbClr val="000000"/>
                </a:solidFill>
                <a:latin typeface="고도 M" panose="02000503000000020004" pitchFamily="2" charset="-127"/>
                <a:ea typeface="고도 M" panose="02000503000000020004" pitchFamily="2" charset="-127"/>
              </a:rPr>
              <a:t>가지 방법으로 사용할 수 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특성 추출</a:t>
            </a:r>
            <a:r>
              <a:rPr lang="en-US" altLang="ko-KR">
                <a:solidFill>
                  <a:srgbClr val="000000"/>
                </a:solidFill>
                <a:latin typeface="고도 M" panose="02000503000000020004" pitchFamily="2" charset="-127"/>
                <a:ea typeface="고도 M" panose="02000503000000020004" pitchFamily="2" charset="-127"/>
              </a:rPr>
              <a:t>(feature extraction)</a:t>
            </a:r>
          </a:p>
          <a:p>
            <a:pPr marL="800100" lvl="1" indent="-342900">
              <a:buFont typeface="+mj-lt"/>
              <a:buAutoNum type="arabicPeriod"/>
              <a:defRPr/>
            </a:pPr>
            <a:r>
              <a:rPr lang="ko-KR" altLang="en-US">
                <a:solidFill>
                  <a:srgbClr val="000000"/>
                </a:solidFill>
                <a:latin typeface="고도 M" panose="02000503000000020004" pitchFamily="2" charset="-127"/>
                <a:ea typeface="고도 M" panose="02000503000000020004" pitchFamily="2" charset="-127"/>
              </a:rPr>
              <a:t>미세 조정</a:t>
            </a:r>
            <a:r>
              <a:rPr lang="en-US" altLang="ko-KR">
                <a:solidFill>
                  <a:srgbClr val="000000"/>
                </a:solidFill>
                <a:latin typeface="고도 M" panose="02000503000000020004" pitchFamily="2" charset="-127"/>
                <a:ea typeface="고도 M" panose="02000503000000020004" pitchFamily="2" charset="-127"/>
              </a:rPr>
              <a:t>(fine tuning)</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14227194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016758"/>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특성 추출 은 사전에 학습된 네트워크의 표현을 사용하여 새로운 샘플에서 흥미로운 특성을 뽑아 내는 것이다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이런 특성을 사용하여 새로운 분류기를 처음부터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이미지 분류를 위해 두 부분으로 구성한다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풀링</a:t>
            </a:r>
            <a:r>
              <a:rPr lang="ko-KR" altLang="en-US">
                <a:solidFill>
                  <a:srgbClr val="000000"/>
                </a:solidFill>
                <a:latin typeface="고도 M" panose="02000503000000020004" pitchFamily="2" charset="-127"/>
                <a:ea typeface="고도 M" panose="02000503000000020004" pitchFamily="2" charset="-127"/>
              </a:rPr>
              <a:t> 층으로 구성</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분류기</a:t>
            </a:r>
            <a:endParaRPr lang="en-US" altLang="ko-KR">
              <a:solidFill>
                <a:srgbClr val="000000"/>
              </a:solidFill>
              <a:latin typeface="고도 M" panose="02000503000000020004" pitchFamily="2" charset="-127"/>
              <a:ea typeface="고도 M" panose="02000503000000020004" pitchFamily="2" charset="-127"/>
            </a:endParaRPr>
          </a:p>
          <a:p>
            <a:pPr lvl="1">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경우 특성 추출은 사전에 훈련된 네트워크의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층을 선택하여 새로운 데이터를 통과시키고</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출력으로 새로운 분류기를 훈련한다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완전 연결 분류기 재사용은 권장하지 않고 있다</a:t>
            </a: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 학습된 표현이 더 일반적이어서 재사용이 가능하기 때문이다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그 이유는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컨브넷의</a:t>
            </a:r>
            <a:r>
              <a:rPr lang="ko-KR" altLang="en-US">
                <a:solidFill>
                  <a:srgbClr val="000000"/>
                </a:solidFill>
                <a:latin typeface="고도 M" panose="02000503000000020004" pitchFamily="2" charset="-127"/>
                <a:ea typeface="고도 M" panose="02000503000000020004" pitchFamily="2" charset="-127"/>
              </a:rPr>
              <a:t> 특성 </a:t>
            </a:r>
            <a:r>
              <a:rPr lang="ko-KR" altLang="en-US" err="1">
                <a:solidFill>
                  <a:srgbClr val="000000"/>
                </a:solidFill>
                <a:latin typeface="고도 M" panose="02000503000000020004" pitchFamily="2" charset="-127"/>
                <a:ea typeface="고도 M" panose="02000503000000020004" pitchFamily="2" charset="-127"/>
              </a:rPr>
              <a:t>맵은</a:t>
            </a:r>
            <a:r>
              <a:rPr lang="ko-KR" altLang="en-US">
                <a:solidFill>
                  <a:srgbClr val="000000"/>
                </a:solidFill>
                <a:latin typeface="고도 M" panose="02000503000000020004" pitchFamily="2" charset="-127"/>
                <a:ea typeface="고도 M" panose="02000503000000020004" pitchFamily="2" charset="-127"/>
              </a:rPr>
              <a:t> 사진에 대한 일반적인 콘셉트의 존재 여부를 기록한 </a:t>
            </a:r>
            <a:r>
              <a:rPr lang="ko-KR" altLang="en-US" err="1">
                <a:solidFill>
                  <a:srgbClr val="000000"/>
                </a:solidFill>
                <a:latin typeface="고도 M" panose="02000503000000020004" pitchFamily="2" charset="-127"/>
                <a:ea typeface="고도 M" panose="02000503000000020004" pitchFamily="2" charset="-127"/>
              </a:rPr>
              <a:t>맵이다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분류기는 전체 사진에 어떤 클래스가 존재할 확률 정보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훈련된 클래스 집합에 특화</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완전 연결 층에서 찾은 표현은 더 이상 입력 이미지에 있는 위치 정보를 가지고 있지 않음 </a:t>
            </a:r>
            <a:r>
              <a:rPr lang="en-US" altLang="ko-KR">
                <a:solidFill>
                  <a:srgbClr val="000000"/>
                </a:solidFill>
                <a:latin typeface="고도 M" panose="02000503000000020004" pitchFamily="2" charset="-127"/>
                <a:ea typeface="고도 M" panose="02000503000000020004" pitchFamily="2" charset="-127"/>
              </a:rPr>
              <a:t>-&gt; </a:t>
            </a:r>
            <a:r>
              <a:rPr lang="ko-KR" altLang="en-US">
                <a:solidFill>
                  <a:srgbClr val="000000"/>
                </a:solidFill>
                <a:latin typeface="고도 M" panose="02000503000000020004" pitchFamily="2" charset="-127"/>
                <a:ea typeface="고도 M" panose="02000503000000020004" pitchFamily="2" charset="-127"/>
              </a:rPr>
              <a:t>객체 위치가 중요한 문제라면 더욱 </a:t>
            </a:r>
            <a:r>
              <a:rPr lang="ko-KR" altLang="en-US" err="1">
                <a:solidFill>
                  <a:srgbClr val="000000"/>
                </a:solidFill>
                <a:latin typeface="고도 M" panose="02000503000000020004" pitchFamily="2" charset="-127"/>
                <a:ea typeface="고도 M" panose="02000503000000020004" pitchFamily="2" charset="-127"/>
              </a:rPr>
              <a:t>필요없음</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6727755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특성 추출</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12" name="TextBox 11">
            <a:extLst>
              <a:ext uri="{FF2B5EF4-FFF2-40B4-BE49-F238E27FC236}">
                <a16:creationId xmlns:a16="http://schemas.microsoft.com/office/drawing/2014/main" id="{23C0D7E5-C033-4404-87CE-EEB73CDADBB8}"/>
              </a:ext>
            </a:extLst>
          </p:cNvPr>
          <p:cNvSpPr txBox="1"/>
          <p:nvPr/>
        </p:nvSpPr>
        <p:spPr>
          <a:xfrm>
            <a:off x="567704" y="1030215"/>
            <a:ext cx="9054517" cy="5509200"/>
          </a:xfrm>
          <a:prstGeom prst="rect">
            <a:avLst/>
          </a:prstGeom>
          <a:noFill/>
        </p:spPr>
        <p:txBody>
          <a:bodyPr wrap="squar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특정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층에서 추출한 표현의 일반성 및 재사용성 수준은 모델에 있는 층의 깊이에 따라 달려있다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하위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에지</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색깔</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질감 등 지역적이고 매우 일반적인 특성 맵</a:t>
            </a:r>
          </a:p>
          <a:p>
            <a:pPr marL="742950" lvl="1"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상위 층 </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강아지 눈</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고양이 귀와 같은 좀 더 추상적인 개념</a:t>
            </a:r>
            <a:endParaRPr lang="en-US" altLang="ko-KR">
              <a:solidFill>
                <a:srgbClr val="000000"/>
              </a:solidFill>
              <a:latin typeface="고도 M" panose="02000503000000020004" pitchFamily="2" charset="-127"/>
              <a:ea typeface="고도 M" panose="02000503000000020004" pitchFamily="2" charset="-127"/>
            </a:endParaRP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ko-KR" altLang="en-US">
                <a:solidFill>
                  <a:srgbClr val="000000"/>
                </a:solidFill>
                <a:latin typeface="고도 M" panose="02000503000000020004" pitchFamily="2" charset="-127"/>
                <a:ea typeface="고도 M" panose="02000503000000020004" pitchFamily="2" charset="-127"/>
              </a:rPr>
              <a:t>새로운 데이터셋과 훈련된 데이터셋이 많이 다르다면 전체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층이 아닌 모델의 하위 층 몇 개만 특성 추출에 사용하는 것이 좋다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클래스에서는 강아지와 고양이가 있기 때문에 완전 연결 층 정보를 재사용해도 좋지만 일반적인 케이스를 위해 여기서는 사용하지 않는다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en-US" altLang="ko-KR">
                <a:solidFill>
                  <a:srgbClr val="000000"/>
                </a:solidFill>
                <a:latin typeface="고도 M" panose="02000503000000020004" pitchFamily="2" charset="-127"/>
                <a:ea typeface="고도 M" panose="02000503000000020004" pitchFamily="2" charset="-127"/>
              </a:rPr>
              <a:t>ImageNet </a:t>
            </a:r>
            <a:r>
              <a:rPr lang="ko-KR" altLang="en-US">
                <a:solidFill>
                  <a:srgbClr val="000000"/>
                </a:solidFill>
                <a:latin typeface="고도 M" panose="02000503000000020004" pitchFamily="2" charset="-127"/>
                <a:ea typeface="고도 M" panose="02000503000000020004" pitchFamily="2" charset="-127"/>
              </a:rPr>
              <a:t>데이터셋에서 훈련된 </a:t>
            </a:r>
            <a:r>
              <a:rPr lang="en-US" altLang="ko-KR">
                <a:solidFill>
                  <a:srgbClr val="000000"/>
                </a:solidFill>
                <a:latin typeface="고도 M" panose="02000503000000020004" pitchFamily="2" charset="-127"/>
                <a:ea typeface="고도 M" panose="02000503000000020004" pitchFamily="2" charset="-127"/>
              </a:rPr>
              <a:t>VCG16 </a:t>
            </a:r>
            <a:r>
              <a:rPr lang="ko-KR" altLang="en-US">
                <a:solidFill>
                  <a:srgbClr val="000000"/>
                </a:solidFill>
                <a:latin typeface="고도 M" panose="02000503000000020004" pitchFamily="2" charset="-127"/>
                <a:ea typeface="고도 M" panose="02000503000000020004" pitchFamily="2" charset="-127"/>
              </a:rPr>
              <a:t>네트워크에서 유용한 특성을 추출한다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그 후 특성으로 훈련을 진행한다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a:solidFill>
                  <a:srgbClr val="000000"/>
                </a:solidFill>
                <a:latin typeface="고도 M" panose="02000503000000020004" pitchFamily="2" charset="-127"/>
                <a:ea typeface="고도 M" panose="02000503000000020004" pitchFamily="2" charset="-127"/>
              </a:rPr>
              <a:t>모델은 </a:t>
            </a:r>
            <a:r>
              <a:rPr lang="ko-KR" altLang="en-US" err="1">
                <a:solidFill>
                  <a:srgbClr val="000000"/>
                </a:solidFill>
                <a:latin typeface="고도 M" panose="02000503000000020004" pitchFamily="2" charset="-127"/>
                <a:ea typeface="고도 M" panose="02000503000000020004" pitchFamily="2" charset="-127"/>
              </a:rPr>
              <a:t>케라스</a:t>
            </a:r>
            <a:r>
              <a:rPr lang="ko-KR" altLang="en-US">
                <a:solidFill>
                  <a:srgbClr val="000000"/>
                </a:solidFill>
                <a:latin typeface="고도 M" panose="02000503000000020004" pitchFamily="2" charset="-127"/>
                <a:ea typeface="고도 M" panose="02000503000000020004" pitchFamily="2" charset="-127"/>
              </a:rPr>
              <a:t> 패키지로 존재하며 </a:t>
            </a:r>
            <a:r>
              <a:rPr lang="en-US" altLang="ko-KR" err="1">
                <a:solidFill>
                  <a:srgbClr val="000000"/>
                </a:solidFill>
                <a:latin typeface="고도 M" panose="02000503000000020004" pitchFamily="2" charset="-127"/>
                <a:ea typeface="고도 M" panose="02000503000000020004" pitchFamily="2" charset="-127"/>
              </a:rPr>
              <a:t>keras.applications</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모듈에서 </a:t>
            </a:r>
            <a:r>
              <a:rPr lang="en-US" altLang="ko-KR">
                <a:solidFill>
                  <a:srgbClr val="000000"/>
                </a:solidFill>
                <a:latin typeface="고도 M" panose="02000503000000020004" pitchFamily="2" charset="-127"/>
                <a:ea typeface="고도 M" panose="02000503000000020004" pitchFamily="2" charset="-127"/>
              </a:rPr>
              <a:t>import </a:t>
            </a:r>
            <a:r>
              <a:rPr lang="ko-KR" altLang="en-US">
                <a:solidFill>
                  <a:srgbClr val="000000"/>
                </a:solidFill>
                <a:latin typeface="고도 M" panose="02000503000000020004" pitchFamily="2" charset="-127"/>
                <a:ea typeface="고도 M" panose="02000503000000020004" pitchFamily="2" charset="-127"/>
              </a:rPr>
              <a:t>할 수 있다</a:t>
            </a:r>
            <a:r>
              <a:rPr lang="en-US" altLang="ko-KR">
                <a:solidFill>
                  <a:srgbClr val="000000"/>
                </a:solidFill>
                <a:latin typeface="고도 M" panose="02000503000000020004" pitchFamily="2" charset="-127"/>
                <a:ea typeface="고도 M" panose="02000503000000020004" pitchFamily="2" charset="-127"/>
              </a:rPr>
              <a:t>. </a:t>
            </a:r>
          </a:p>
          <a:p>
            <a:pPr lvl="0">
              <a:defRPr/>
            </a:pPr>
            <a:r>
              <a:rPr lang="ko-KR" altLang="en-US">
                <a:solidFill>
                  <a:srgbClr val="000000"/>
                </a:solidFill>
                <a:latin typeface="고도 M" panose="02000503000000020004" pitchFamily="2" charset="-127"/>
                <a:ea typeface="고도 M" panose="02000503000000020004" pitchFamily="2" charset="-127"/>
              </a:rPr>
              <a:t>이 모듈에서 사용가능한 이미지 분류 모델은 다음과 같다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Xception</a:t>
            </a:r>
            <a:endParaRPr lang="en-US" altLang="ko-KR">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Inception V3</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ResNet50</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VGG16</a:t>
            </a:r>
          </a:p>
          <a:p>
            <a:pPr marL="742950" lvl="1" indent="-285750">
              <a:buFont typeface="Arial" panose="020B0604020202020204" pitchFamily="34" charset="0"/>
              <a:buChar char="•"/>
              <a:defRPr/>
            </a:pPr>
            <a:r>
              <a:rPr lang="en-US" altLang="ko-KR">
                <a:solidFill>
                  <a:srgbClr val="000000"/>
                </a:solidFill>
                <a:latin typeface="고도 M" panose="02000503000000020004" pitchFamily="2" charset="-127"/>
                <a:ea typeface="고도 M" panose="02000503000000020004" pitchFamily="2" charset="-127"/>
              </a:rPr>
              <a:t>VGG19</a:t>
            </a:r>
          </a:p>
          <a:p>
            <a:pPr marL="742950" lvl="1" indent="-285750">
              <a:buFont typeface="Arial" panose="020B0604020202020204" pitchFamily="34" charset="0"/>
              <a:buChar char="•"/>
              <a:defRPr/>
            </a:pPr>
            <a:r>
              <a:rPr lang="en-US" altLang="ko-KR" err="1">
                <a:solidFill>
                  <a:srgbClr val="000000"/>
                </a:solidFill>
                <a:latin typeface="고도 M" panose="02000503000000020004" pitchFamily="2" charset="-127"/>
                <a:ea typeface="고도 M" panose="02000503000000020004" pitchFamily="2" charset="-127"/>
              </a:rPr>
              <a:t>MobileNet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7430011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=(150, 150, 3))</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956588" y="2802487"/>
            <a:ext cx="8276750" cy="1569660"/>
          </a:xfrm>
          <a:prstGeom prst="rect">
            <a:avLst/>
          </a:prstGeom>
          <a:noFill/>
        </p:spPr>
        <p:txBody>
          <a:bodyPr wrap="squar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함수에서는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개의 매개변수를 전달한다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en-US" altLang="ko-KR" sz="1200">
                <a:solidFill>
                  <a:srgbClr val="000000"/>
                </a:solidFill>
                <a:latin typeface="고도 M" panose="02000503000000020004" pitchFamily="2" charset="-127"/>
                <a:ea typeface="고도 M" panose="02000503000000020004" pitchFamily="2" charset="-127"/>
              </a:rPr>
              <a:t>weights</a:t>
            </a:r>
            <a:r>
              <a:rPr lang="ko-KR" altLang="en-US" sz="1200">
                <a:solidFill>
                  <a:srgbClr val="000000"/>
                </a:solidFill>
                <a:latin typeface="고도 M" panose="02000503000000020004" pitchFamily="2" charset="-127"/>
                <a:ea typeface="고도 M" panose="02000503000000020004" pitchFamily="2" charset="-127"/>
              </a:rPr>
              <a:t>는 모델을 초기화할 가중치 체크포인트를 지정한다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include_top</a:t>
            </a:r>
            <a:r>
              <a:rPr lang="ko-KR" altLang="en-US" sz="1200">
                <a:solidFill>
                  <a:srgbClr val="000000"/>
                </a:solidFill>
                <a:latin typeface="고도 M" panose="02000503000000020004" pitchFamily="2" charset="-127"/>
                <a:ea typeface="고도 M" panose="02000503000000020004" pitchFamily="2" charset="-127"/>
              </a:rPr>
              <a:t>은 네트워크의 최상위 완전 연결 분류기를 포함할지 안 할지를 지정한다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기본값은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의 </a:t>
            </a:r>
            <a:r>
              <a:rPr lang="en-US" altLang="ko-KR" sz="1200">
                <a:solidFill>
                  <a:srgbClr val="000000"/>
                </a:solidFill>
                <a:latin typeface="고도 M" panose="02000503000000020004" pitchFamily="2" charset="-127"/>
                <a:ea typeface="고도 M" panose="02000503000000020004" pitchFamily="2" charset="-127"/>
              </a:rPr>
              <a:t>1,000</a:t>
            </a:r>
            <a:r>
              <a:rPr lang="ko-KR" altLang="en-US" sz="1200">
                <a:solidFill>
                  <a:srgbClr val="000000"/>
                </a:solidFill>
                <a:latin typeface="고도 M" panose="02000503000000020004" pitchFamily="2" charset="-127"/>
                <a:ea typeface="고도 M" panose="02000503000000020004" pitchFamily="2" charset="-127"/>
              </a:rPr>
              <a:t>개의 클래스에 대응되는 완전 연결 분류기를 포함한다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별도의 </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강아지와 고양이 두 개의 클래스를 구분하는</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층을 추가하려고 하므로 이를 포함시키지 않는다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defRPr/>
            </a:pPr>
            <a:r>
              <a:rPr lang="en-US" altLang="ko-KR" sz="1200" err="1">
                <a:solidFill>
                  <a:srgbClr val="000000"/>
                </a:solidFill>
                <a:latin typeface="고도 M" panose="02000503000000020004" pitchFamily="2" charset="-127"/>
                <a:ea typeface="고도 M" panose="02000503000000020004" pitchFamily="2" charset="-127"/>
              </a:rPr>
              <a:t>input_shape</a:t>
            </a:r>
            <a:r>
              <a:rPr lang="ko-KR" altLang="en-US" sz="1200">
                <a:solidFill>
                  <a:srgbClr val="000000"/>
                </a:solidFill>
                <a:latin typeface="고도 M" panose="02000503000000020004" pitchFamily="2" charset="-127"/>
                <a:ea typeface="고도 M" panose="02000503000000020004" pitchFamily="2" charset="-127"/>
              </a:rPr>
              <a:t>은 네트워크에 주입할 이미지 </a:t>
            </a:r>
            <a:r>
              <a:rPr lang="ko-KR" altLang="en-US" sz="1200" err="1">
                <a:solidFill>
                  <a:srgbClr val="000000"/>
                </a:solidFill>
                <a:latin typeface="고도 M" panose="02000503000000020004" pitchFamily="2" charset="-127"/>
                <a:ea typeface="고도 M" panose="02000503000000020004" pitchFamily="2" charset="-127"/>
              </a:rPr>
              <a:t>텐서의</a:t>
            </a:r>
            <a:r>
              <a:rPr lang="ko-KR" altLang="en-US" sz="1200">
                <a:solidFill>
                  <a:srgbClr val="000000"/>
                </a:solidFill>
                <a:latin typeface="고도 M" panose="02000503000000020004" pitchFamily="2" charset="-127"/>
                <a:ea typeface="고도 M" panose="02000503000000020004" pitchFamily="2" charset="-127"/>
              </a:rPr>
              <a:t> 크기이다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매개변수는 선택사항 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값을 지정하지 않으면 네트워크가 어떤 크기의 입력도 처리할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77718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70191"/>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conv_base.summary</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2715615"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VGG16 </a:t>
            </a:r>
            <a:r>
              <a:rPr lang="ko-KR" altLang="en-US" err="1">
                <a:solidFill>
                  <a:srgbClr val="000000"/>
                </a:solidFill>
                <a:latin typeface="고도 M" panose="02000503000000020004" pitchFamily="2" charset="-127"/>
                <a:ea typeface="고도 M" panose="02000503000000020004" pitchFamily="2" charset="-127"/>
              </a:rPr>
              <a:t>합성곱</a:t>
            </a:r>
            <a:r>
              <a:rPr lang="ko-KR" altLang="en-US">
                <a:solidFill>
                  <a:srgbClr val="000000"/>
                </a:solidFill>
                <a:latin typeface="고도 M" panose="02000503000000020004" pitchFamily="2" charset="-127"/>
                <a:ea typeface="고도 M" panose="02000503000000020004" pitchFamily="2" charset="-127"/>
              </a:rPr>
              <a:t> 기반 층 만들기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 name="TextBox 6">
            <a:extLst>
              <a:ext uri="{FF2B5EF4-FFF2-40B4-BE49-F238E27FC236}">
                <a16:creationId xmlns:a16="http://schemas.microsoft.com/office/drawing/2014/main" id="{1B27B1E5-CE22-49EF-966F-79FB6F45A3D2}"/>
              </a:ext>
            </a:extLst>
          </p:cNvPr>
          <p:cNvSpPr txBox="1"/>
          <p:nvPr/>
        </p:nvSpPr>
        <p:spPr>
          <a:xfrm>
            <a:off x="4739860" y="1962154"/>
            <a:ext cx="5355326" cy="2308324"/>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최종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크기는 </a:t>
            </a:r>
            <a:r>
              <a:rPr lang="en-US" altLang="ko-KR" sz="1200">
                <a:solidFill>
                  <a:srgbClr val="000000"/>
                </a:solidFill>
                <a:latin typeface="고도 M" panose="02000503000000020004" pitchFamily="2" charset="-127"/>
                <a:ea typeface="고도 M" panose="02000503000000020004" pitchFamily="2" charset="-127"/>
              </a:rPr>
              <a:t>(4, 4, 512)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여기에서 완전 연결 층은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가지 방식으로 놓을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새로운 데이터셋에서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실행하고 출력을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디스크에 저장한다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다음 이 데이터를 독립된 완전 연결 분류기에 입력으로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방식에서는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한 번만 실행하기 때문에 빠르고 비용이 적게 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데이터 증식을 사용할 수 없다</a:t>
            </a:r>
            <a:r>
              <a:rPr lang="en-US" altLang="ko-KR" sz="1200">
                <a:solidFill>
                  <a:srgbClr val="000000"/>
                </a:solidFill>
                <a:latin typeface="고도 M" panose="02000503000000020004" pitchFamily="2" charset="-127"/>
                <a:ea typeface="고도 M" panose="02000503000000020004" pitchFamily="2" charset="-127"/>
              </a:rPr>
              <a:t>.</a:t>
            </a:r>
          </a:p>
          <a:p>
            <a:pPr marL="171450" lvl="0" indent="-171450">
              <a:buFont typeface="Arial" panose="020B0604020202020204" pitchFamily="34" charset="0"/>
              <a:buChar char="•"/>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준비한 모델</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에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층을 쌓아 확장한다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그리고 입력 데이터에서 엔드</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투</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엔드로 전체 모델을 실행한다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모델에 노출된 모든 입력 이미지가 매번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통과하므로 데이터 증식을 사용할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첫 번째 방식보다 훨씬 비용이 많이 든다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3" name="직사각형 2">
            <a:extLst>
              <a:ext uri="{FF2B5EF4-FFF2-40B4-BE49-F238E27FC236}">
                <a16:creationId xmlns:a16="http://schemas.microsoft.com/office/drawing/2014/main" id="{26220577-BBC5-48B9-AA1D-6BBE9F125B32}"/>
              </a:ext>
            </a:extLst>
          </p:cNvPr>
          <p:cNvSpPr/>
          <p:nvPr/>
        </p:nvSpPr>
        <p:spPr>
          <a:xfrm>
            <a:off x="996091" y="1690634"/>
            <a:ext cx="3911935" cy="4939814"/>
          </a:xfrm>
          <a:prstGeom prst="rect">
            <a:avLst/>
          </a:prstGeom>
        </p:spPr>
        <p:txBody>
          <a:bodyPr wrap="square">
            <a:spAutoFit/>
          </a:bodyPr>
          <a:lstStyle/>
          <a:p>
            <a:br>
              <a:rPr lang="en-US" altLang="ko-KR" sz="700"/>
            </a:br>
            <a:r>
              <a:rPr lang="en-US" altLang="ko-KR" sz="700">
                <a:solidFill>
                  <a:srgbClr val="000000"/>
                </a:solidFill>
                <a:latin typeface="Courier New" panose="02070309020205020404" pitchFamily="49" charset="0"/>
              </a:rPr>
              <a:t>_________________________________________________________________ Layer (type) Output Shape Param # ================================================================= input_1 (</a:t>
            </a:r>
            <a:r>
              <a:rPr lang="en-US" altLang="ko-KR" sz="700" err="1">
                <a:solidFill>
                  <a:srgbClr val="000000"/>
                </a:solidFill>
                <a:latin typeface="Courier New" panose="02070309020205020404" pitchFamily="49" charset="0"/>
              </a:rPr>
              <a:t>InputLayer</a:t>
            </a:r>
            <a:r>
              <a:rPr lang="en-US" altLang="ko-KR" sz="700">
                <a:solidFill>
                  <a:srgbClr val="000000"/>
                </a:solidFill>
                <a:latin typeface="Courier New" panose="02070309020205020404" pitchFamily="49" charset="0"/>
              </a:rPr>
              <a:t>) (None, 150, 150, 3) 0 _________________________________________________________________ block1_conv1 (Conv2D) (None, 150, 150, 64) 1792 _________________________________________________________________ block1_conv2 (Conv2D) (None, 150, 150, 64) 36928 _________________________________________________________________ block1_pool (MaxPooling2D) (None, 75, 75, 64) 0 _________________________________________________________________ block2_conv1 (Conv2D) (None, 75, 75, 128) 73856 _________________________________________________________________ block2_conv2 (Conv2D) (None, 75, 75, 128) 147584 _________________________________________________________________ block2_pool (MaxPooling2D) (None, 37, 37, 128) 0 _________________________________________________________________ block3_conv1 (Conv2D) (None, 37, 37, 256) 295168 _________________________________________________________________ block3_conv2 (Conv2D) (None, 37, 37, 256) 590080 _________________________________________________________________ block3_conv3 (Conv2D) (None, 37, 37, 256) 590080 _________________________________________________________________ block3_pool (MaxPooling2D) (None, 18, 18, 256) 0 _________________________________________________________________ block4_conv1 (Conv2D) (None, 18, 18, 512) 1180160 _________________________________________________________________ block4_conv2 (Conv2D) (None, 18, 18, 512) 2359808 _________________________________________________________________ block4_conv3 (Conv2D) (None, 18, 18, 512) 2359808 _________________________________________________________________ block4_pool (MaxPooling2D) (None, 9, 9, 512) 0 _________________________________________________________________ block5_conv1 (Conv2D) (None, 9, 9, 512) 2359808 _________________________________________________________________ block5_conv2 (Conv2D) (None, 9, 9, 512) 2359808 _________________________________________________________________ block5_conv3 (Conv2D) (None, 9, 9, 512) 2359808 _________________________________________________________________ block5_pool (MaxPooling2D) (None, 4, 4, 512) 0 ================================================================= Total params: 14,714,688 Trainable params: 14,714,688 Non-trainable params: 0 _________________________________________________________________</a:t>
            </a:r>
            <a:endParaRPr lang="ko-KR" altLang="en-US" sz="700"/>
          </a:p>
        </p:txBody>
      </p:sp>
    </p:spTree>
    <p:extLst>
      <p:ext uri="{BB962C8B-B14F-4D97-AF65-F5344CB8AC3E}">
        <p14:creationId xmlns:p14="http://schemas.microsoft.com/office/powerpoint/2010/main" val="23383783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44126" y="2107651"/>
            <a:ext cx="8622487" cy="415498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os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'train')</a:t>
            </a:r>
          </a:p>
          <a:p>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'validation')</a:t>
            </a:r>
          </a:p>
          <a:p>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os.path.join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base_dir</a:t>
            </a:r>
            <a:r>
              <a:rPr lang="en-US" altLang="ko-KR" sz="1200">
                <a:solidFill>
                  <a:schemeClr val="tx1"/>
                </a:solidFill>
                <a:latin typeface="Consolas" panose="020B0609020204030204" pitchFamily="49" charset="0"/>
              </a:rPr>
              <a:t>, 'test')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20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(directory,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features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 4, 4, 512))</a:t>
            </a:r>
          </a:p>
          <a:p>
            <a:r>
              <a:rPr lang="en-US" altLang="ko-KR" sz="1200">
                <a:solidFill>
                  <a:schemeClr val="tx1"/>
                </a:solidFill>
                <a:latin typeface="Consolas" panose="020B0609020204030204" pitchFamily="49" charset="0"/>
              </a:rPr>
              <a:t>    labels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(shape=(</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generator = </a:t>
            </a:r>
            <a:r>
              <a:rPr lang="en-US" altLang="ko-KR" sz="1200" err="1">
                <a:solidFill>
                  <a:schemeClr val="tx1"/>
                </a:solidFill>
                <a:latin typeface="Consolas" panose="020B0609020204030204" pitchFamily="49" charset="0"/>
              </a:rPr>
              <a:t>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directory,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0</a:t>
            </a:r>
          </a:p>
        </p:txBody>
      </p:sp>
      <p:sp>
        <p:nvSpPr>
          <p:cNvPr id="6" name="TextBox 5">
            <a:extLst>
              <a:ext uri="{FF2B5EF4-FFF2-40B4-BE49-F238E27FC236}">
                <a16:creationId xmlns:a16="http://schemas.microsoft.com/office/drawing/2014/main" id="{265567AE-3078-4070-9DC2-5C21AE4C74F9}"/>
              </a:ext>
            </a:extLst>
          </p:cNvPr>
          <p:cNvSpPr txBox="1"/>
          <p:nvPr/>
        </p:nvSpPr>
        <p:spPr>
          <a:xfrm>
            <a:off x="567704" y="1030215"/>
            <a:ext cx="3894015"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데이터 증식을 사용하지 않는 빠른 특성 추출</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9D62844-43F5-4322-BFA6-9F4FC59C79C3}"/>
              </a:ext>
            </a:extLst>
          </p:cNvPr>
          <p:cNvSpPr txBox="1"/>
          <p:nvPr/>
        </p:nvSpPr>
        <p:spPr>
          <a:xfrm>
            <a:off x="958616" y="1548931"/>
            <a:ext cx="5187895" cy="461665"/>
          </a:xfrm>
          <a:prstGeom prst="rect">
            <a:avLst/>
          </a:prstGeom>
          <a:noFill/>
        </p:spPr>
        <p:txBody>
          <a:bodyPr wrap="none" rtlCol="0">
            <a:spAutoFit/>
          </a:bodyPr>
          <a:lstStyle/>
          <a:p>
            <a:pPr lvl="0">
              <a:defRPr/>
            </a:pPr>
            <a:r>
              <a:rPr lang="en-US" altLang="ko-KR" sz="1200" err="1">
                <a:solidFill>
                  <a:srgbClr val="000000"/>
                </a:solidFill>
                <a:latin typeface="고도 M" panose="02000503000000020004" pitchFamily="2" charset="-127"/>
                <a:ea typeface="고도 M" panose="02000503000000020004" pitchFamily="2" charset="-127"/>
              </a:rPr>
              <a:t>ImageDataGenerator</a:t>
            </a:r>
            <a:r>
              <a:rPr lang="ko-KR" altLang="en-US" sz="1200">
                <a:solidFill>
                  <a:srgbClr val="000000"/>
                </a:solidFill>
                <a:latin typeface="고도 M" panose="02000503000000020004" pitchFamily="2" charset="-127"/>
                <a:ea typeface="고도 M" panose="02000503000000020004" pitchFamily="2" charset="-127"/>
              </a:rPr>
              <a:t>를 사용해 이미지와 레이블을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배열로 추출한다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err="1">
                <a:solidFill>
                  <a:srgbClr val="000000"/>
                </a:solidFill>
                <a:latin typeface="고도 M" panose="02000503000000020004" pitchFamily="2" charset="-127"/>
                <a:ea typeface="고도 M" panose="02000503000000020004" pitchFamily="2" charset="-127"/>
              </a:rPr>
              <a:t>conv_base</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모델의 </a:t>
            </a:r>
            <a:r>
              <a:rPr lang="en-US" altLang="ko-KR" sz="1200">
                <a:solidFill>
                  <a:srgbClr val="000000"/>
                </a:solidFill>
                <a:latin typeface="고도 M" panose="02000503000000020004" pitchFamily="2" charset="-127"/>
                <a:ea typeface="고도 M" panose="02000503000000020004" pitchFamily="2" charset="-127"/>
              </a:rPr>
              <a:t>predict </a:t>
            </a:r>
            <a:r>
              <a:rPr lang="ko-KR" altLang="en-US" sz="1200">
                <a:solidFill>
                  <a:srgbClr val="000000"/>
                </a:solidFill>
                <a:latin typeface="고도 M" panose="02000503000000020004" pitchFamily="2" charset="-127"/>
                <a:ea typeface="고도 M" panose="02000503000000020004" pitchFamily="2" charset="-127"/>
              </a:rPr>
              <a:t>메서드를 호출하여 이 이미지에서 특성을 추출한다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2402292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432058"/>
            <a:ext cx="8622487" cy="267765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inputs_batch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labels_batch</a:t>
            </a:r>
            <a:r>
              <a:rPr lang="en-US" altLang="ko-KR" sz="1200">
                <a:solidFill>
                  <a:schemeClr val="tx1"/>
                </a:solidFill>
                <a:latin typeface="Consolas" panose="020B0609020204030204" pitchFamily="49" charset="0"/>
              </a:rPr>
              <a:t> in generator:</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features_batch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conv_base.predict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inputs_batch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features[</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features_batch</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labels[</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labels_batch</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1</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&gt;= </a:t>
            </a:r>
            <a:r>
              <a:rPr lang="en-US" altLang="ko-KR" sz="1200" err="1">
                <a:solidFill>
                  <a:schemeClr val="tx1"/>
                </a:solidFill>
                <a:latin typeface="Consolas" panose="020B0609020204030204" pitchFamily="49" charset="0"/>
              </a:rPr>
              <a:t>sample_count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제너레이터는</a:t>
            </a:r>
            <a:r>
              <a:rPr lang="ko-KR" altLang="en-US" sz="1200">
                <a:solidFill>
                  <a:schemeClr val="tx1"/>
                </a:solidFill>
                <a:latin typeface="Consolas" panose="020B0609020204030204" pitchFamily="49" charset="0"/>
              </a:rPr>
              <a:t> 루프 안에서 무한하게 데이터를 만들어내므로 모든 이미지를 한 번씩 처리하고 나면 중지합니다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break</a:t>
            </a:r>
          </a:p>
          <a:p>
            <a:r>
              <a:rPr lang="en-US" altLang="ko-KR" sz="1200">
                <a:solidFill>
                  <a:schemeClr val="tx1"/>
                </a:solidFill>
                <a:latin typeface="Consolas" panose="020B0609020204030204" pitchFamily="49" charset="0"/>
              </a:rPr>
              <a:t>    return features, labels</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 2000)</a:t>
            </a:r>
          </a:p>
          <a:p>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 1000)</a:t>
            </a:r>
          </a:p>
          <a:p>
            <a:r>
              <a:rPr lang="en-US" altLang="ko-KR" sz="1200" err="1">
                <a:solidFill>
                  <a:schemeClr val="tx1"/>
                </a:solidFill>
                <a:latin typeface="Consolas" panose="020B0609020204030204" pitchFamily="49" charset="0"/>
              </a:rPr>
              <a:t>test_features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test_labels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extract_features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 1000)</a:t>
            </a:r>
          </a:p>
        </p:txBody>
      </p:sp>
      <p:sp>
        <p:nvSpPr>
          <p:cNvPr id="3" name="직사각형 2">
            <a:extLst>
              <a:ext uri="{FF2B5EF4-FFF2-40B4-BE49-F238E27FC236}">
                <a16:creationId xmlns:a16="http://schemas.microsoft.com/office/drawing/2014/main" id="{FC2975EE-850D-4DB4-ABAC-A7E346B75488}"/>
              </a:ext>
            </a:extLst>
          </p:cNvPr>
          <p:cNvSpPr/>
          <p:nvPr/>
        </p:nvSpPr>
        <p:spPr>
          <a:xfrm>
            <a:off x="1059891" y="5240664"/>
            <a:ext cx="8622486" cy="646331"/>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train_features</a:t>
            </a:r>
            <a:r>
              <a:rPr lang="en-US" altLang="ko-KR" sz="1200">
                <a:solidFill>
                  <a:srgbClr val="000000"/>
                </a:solidFill>
                <a:latin typeface="Consolas" panose="020B0609020204030204" pitchFamily="49" charset="0"/>
              </a:rPr>
              <a:t>, (2000, 4 * 4 * 512))</a:t>
            </a:r>
          </a:p>
          <a:p>
            <a:pPr lvl="0"/>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validation_features</a:t>
            </a:r>
            <a:r>
              <a:rPr lang="en-US" altLang="ko-KR" sz="1200">
                <a:solidFill>
                  <a:srgbClr val="000000"/>
                </a:solidFill>
                <a:latin typeface="Consolas" panose="020B0609020204030204" pitchFamily="49" charset="0"/>
              </a:rPr>
              <a:t>, (1000, 4 * 4 * 512))</a:t>
            </a:r>
          </a:p>
          <a:p>
            <a:pPr lvl="0"/>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 </a:t>
            </a:r>
            <a:r>
              <a:rPr lang="en-US" altLang="ko-KR" sz="1200" err="1">
                <a:solidFill>
                  <a:srgbClr val="000000"/>
                </a:solidFill>
                <a:latin typeface="Consolas" panose="020B0609020204030204" pitchFamily="49" charset="0"/>
              </a:rPr>
              <a:t>np.reshape</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test_features</a:t>
            </a:r>
            <a:r>
              <a:rPr lang="en-US" altLang="ko-KR" sz="1200">
                <a:solidFill>
                  <a:srgbClr val="000000"/>
                </a:solidFill>
                <a:latin typeface="Consolas" panose="020B0609020204030204" pitchFamily="49" charset="0"/>
              </a:rPr>
              <a:t>, (1000, 4 * 4 * 512))</a:t>
            </a:r>
          </a:p>
        </p:txBody>
      </p:sp>
      <p:sp>
        <p:nvSpPr>
          <p:cNvPr id="8" name="TextBox 7">
            <a:extLst>
              <a:ext uri="{FF2B5EF4-FFF2-40B4-BE49-F238E27FC236}">
                <a16:creationId xmlns:a16="http://schemas.microsoft.com/office/drawing/2014/main" id="{F8DBB553-0949-435E-AEB2-2BB23D91CF8B}"/>
              </a:ext>
            </a:extLst>
          </p:cNvPr>
          <p:cNvSpPr txBox="1"/>
          <p:nvPr/>
        </p:nvSpPr>
        <p:spPr>
          <a:xfrm>
            <a:off x="1326478" y="4152778"/>
            <a:ext cx="2871299" cy="577081"/>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Found 2000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p>
          <a:p>
            <a:pPr lvl="0">
              <a:defRPr/>
            </a:pPr>
            <a:r>
              <a:rPr lang="en-US" altLang="ko-KR" sz="1050">
                <a:solidFill>
                  <a:srgbClr val="000000"/>
                </a:solidFill>
                <a:latin typeface="고도 M" panose="02000503000000020004" pitchFamily="2" charset="-127"/>
                <a:ea typeface="고도 M" panose="02000503000000020004" pitchFamily="2" charset="-127"/>
              </a:rPr>
              <a:t>Found 1000 images belonging to 2 classes.</a:t>
            </a:r>
            <a:endParaRPr kumimoji="1" lang="ko-KR" altLang="en-US" sz="1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B4FC58A1-CA4A-4BD9-8DFB-731B3CDE3457}"/>
              </a:ext>
            </a:extLst>
          </p:cNvPr>
          <p:cNvSpPr txBox="1"/>
          <p:nvPr/>
        </p:nvSpPr>
        <p:spPr>
          <a:xfrm>
            <a:off x="974381" y="4917497"/>
            <a:ext cx="7978466"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추출된 특성의 크기는 </a:t>
            </a:r>
            <a:r>
              <a:rPr lang="en-US" altLang="ko-KR" sz="1200">
                <a:solidFill>
                  <a:srgbClr val="000000"/>
                </a:solidFill>
                <a:latin typeface="고도 M" panose="02000503000000020004" pitchFamily="2" charset="-127"/>
                <a:ea typeface="고도 M" panose="02000503000000020004" pitchFamily="2" charset="-127"/>
              </a:rPr>
              <a:t>(samples, 4, 4, 512)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완전 연결 분류기에 주입하기 위해서 먼저 </a:t>
            </a:r>
            <a:r>
              <a:rPr lang="en-US" altLang="ko-KR" sz="1200">
                <a:solidFill>
                  <a:srgbClr val="000000"/>
                </a:solidFill>
                <a:latin typeface="고도 M" panose="02000503000000020004" pitchFamily="2" charset="-127"/>
                <a:ea typeface="고도 M" panose="02000503000000020004" pitchFamily="2" charset="-127"/>
              </a:rPr>
              <a:t>(samples, 8192) </a:t>
            </a:r>
            <a:r>
              <a:rPr lang="ko-KR" altLang="en-US" sz="1200">
                <a:solidFill>
                  <a:srgbClr val="000000"/>
                </a:solidFill>
                <a:latin typeface="고도 M" panose="02000503000000020004" pitchFamily="2" charset="-127"/>
                <a:ea typeface="고도 M" panose="02000503000000020004" pitchFamily="2" charset="-127"/>
              </a:rPr>
              <a:t>크기로 펼친다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49207417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1059891" y="1617336"/>
            <a:ext cx="8622487" cy="323165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optimizers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input_dim</a:t>
            </a:r>
            <a:r>
              <a:rPr lang="en-US" altLang="ko-KR" sz="1200">
                <a:solidFill>
                  <a:schemeClr val="tx1"/>
                </a:solidFill>
                <a:latin typeface="Consolas" panose="020B0609020204030204" pitchFamily="49" charset="0"/>
              </a:rPr>
              <a:t>=4 * 4 * 512))</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layers.Dropout</a:t>
            </a:r>
            <a:r>
              <a:rPr lang="en-US" altLang="ko-KR" sz="1200">
                <a:solidFill>
                  <a:schemeClr val="tx1"/>
                </a:solidFill>
                <a:latin typeface="Consolas" panose="020B0609020204030204" pitchFamily="49" charset="0"/>
              </a:rPr>
              <a:t>(0.5))</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train_labels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validation_labels</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33AE399F-1CE0-455A-AAF0-6B3FFD2E37D5}"/>
              </a:ext>
            </a:extLst>
          </p:cNvPr>
          <p:cNvSpPr txBox="1"/>
          <p:nvPr/>
        </p:nvSpPr>
        <p:spPr>
          <a:xfrm>
            <a:off x="785195" y="1289924"/>
            <a:ext cx="693811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연결 분류기를 정의하고</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규제를 위해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저장된 데이터와 레이블을 사용해 훈련한다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05C32CD-0D29-473B-8F7B-C42D6C777E11}"/>
              </a:ext>
            </a:extLst>
          </p:cNvPr>
          <p:cNvSpPr txBox="1"/>
          <p:nvPr/>
        </p:nvSpPr>
        <p:spPr>
          <a:xfrm>
            <a:off x="1059891" y="5080602"/>
            <a:ext cx="4235455"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두 개의 </a:t>
            </a:r>
            <a:r>
              <a:rPr lang="en-US" altLang="ko-KR" sz="1200">
                <a:solidFill>
                  <a:srgbClr val="000000"/>
                </a:solidFill>
                <a:latin typeface="고도 M" panose="02000503000000020004" pitchFamily="2" charset="-127"/>
                <a:ea typeface="고도 M" panose="02000503000000020004" pitchFamily="2" charset="-127"/>
              </a:rPr>
              <a:t>Dense </a:t>
            </a:r>
            <a:r>
              <a:rPr lang="ko-KR" altLang="en-US" sz="1200">
                <a:solidFill>
                  <a:srgbClr val="000000"/>
                </a:solidFill>
                <a:latin typeface="고도 M" panose="02000503000000020004" pitchFamily="2" charset="-127"/>
                <a:ea typeface="고도 M" panose="02000503000000020004" pitchFamily="2" charset="-127"/>
              </a:rPr>
              <a:t>층만 처리하면 되기 때문에 훈련이 매우 빠르다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en-US" altLang="ko-KR" sz="1200">
                <a:solidFill>
                  <a:srgbClr val="000000"/>
                </a:solidFill>
                <a:latin typeface="고도 M" panose="02000503000000020004" pitchFamily="2" charset="-127"/>
                <a:ea typeface="고도 M" panose="02000503000000020004" pitchFamily="2" charset="-127"/>
              </a:rPr>
              <a:t>CPU</a:t>
            </a:r>
            <a:r>
              <a:rPr lang="ko-KR" altLang="en-US" sz="1200">
                <a:solidFill>
                  <a:srgbClr val="000000"/>
                </a:solidFill>
                <a:latin typeface="고도 M" panose="02000503000000020004" pitchFamily="2" charset="-127"/>
                <a:ea typeface="고도 M" panose="02000503000000020004" pitchFamily="2" charset="-127"/>
              </a:rPr>
              <a:t>를 사용하더라도 한 </a:t>
            </a:r>
            <a:r>
              <a:rPr lang="ko-KR" altLang="en-US" sz="1200" err="1">
                <a:solidFill>
                  <a:srgbClr val="000000"/>
                </a:solidFill>
                <a:latin typeface="고도 M" panose="02000503000000020004" pitchFamily="2" charset="-127"/>
                <a:ea typeface="고도 M" panose="02000503000000020004" pitchFamily="2" charset="-127"/>
              </a:rPr>
              <a:t>에포크에</a:t>
            </a:r>
            <a:r>
              <a:rPr lang="ko-KR" altLang="en-US" sz="1200">
                <a:solidFill>
                  <a:srgbClr val="000000"/>
                </a:solidFill>
                <a:latin typeface="고도 M" panose="02000503000000020004" pitchFamily="2" charset="-127"/>
                <a:ea typeface="고도 M" panose="02000503000000020004" pitchFamily="2" charset="-127"/>
              </a:rPr>
              <a:t> 걸리는 시간이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초 미만이다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4107961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a:solidFill>
                  <a:srgbClr val="000000"/>
                </a:solidFill>
                <a:latin typeface="고도 M" panose="02000503000000020004" pitchFamily="2" charset="-127"/>
                <a:ea typeface="고도 M" panose="02000503000000020004" pitchFamily="2" charset="-127"/>
              </a:rPr>
              <a:t>VGG16</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397031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492990"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훈련 손실과 정확도 곡선을 살펴본다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6914" name="Picture 2">
            <a:extLst>
              <a:ext uri="{FF2B5EF4-FFF2-40B4-BE49-F238E27FC236}">
                <a16:creationId xmlns:a16="http://schemas.microsoft.com/office/drawing/2014/main" id="{DF271B7F-71E4-4728-A5EF-0152AF81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095732"/>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6916" name="Picture 4">
            <a:extLst>
              <a:ext uri="{FF2B5EF4-FFF2-40B4-BE49-F238E27FC236}">
                <a16:creationId xmlns:a16="http://schemas.microsoft.com/office/drawing/2014/main" id="{842C36D3-E2AC-44BD-82FC-732DC8440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762732"/>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3B5557-3EC8-455B-BE33-5EE84DD7BA1D}"/>
              </a:ext>
            </a:extLst>
          </p:cNvPr>
          <p:cNvSpPr txBox="1"/>
          <p:nvPr/>
        </p:nvSpPr>
        <p:spPr>
          <a:xfrm>
            <a:off x="686774" y="5727671"/>
            <a:ext cx="4932031" cy="83099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약 </a:t>
            </a:r>
            <a:r>
              <a:rPr lang="en-US" altLang="ko-KR" sz="1200">
                <a:solidFill>
                  <a:srgbClr val="000000"/>
                </a:solidFill>
                <a:latin typeface="고도 M" panose="02000503000000020004" pitchFamily="2" charset="-127"/>
                <a:ea typeface="고도 M" panose="02000503000000020004" pitchFamily="2" charset="-127"/>
              </a:rPr>
              <a:t>90%</a:t>
            </a:r>
            <a:r>
              <a:rPr lang="ko-KR" altLang="en-US" sz="1200">
                <a:solidFill>
                  <a:srgbClr val="000000"/>
                </a:solidFill>
                <a:latin typeface="고도 M" panose="02000503000000020004" pitchFamily="2" charset="-127"/>
                <a:ea typeface="고도 M" panose="02000503000000020004" pitchFamily="2" charset="-127"/>
              </a:rPr>
              <a:t>의 검증 정확도에 도달하였고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처음부터 훈련시킨 작은 모델에서 얻은 것보다 훨씬 좋다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하지만 이 그래프도 역시 </a:t>
            </a:r>
            <a:r>
              <a:rPr lang="ko-KR" altLang="en-US" sz="1200" err="1">
                <a:solidFill>
                  <a:srgbClr val="000000"/>
                </a:solidFill>
                <a:latin typeface="고도 M" panose="02000503000000020004" pitchFamily="2" charset="-127"/>
                <a:ea typeface="고도 M" panose="02000503000000020004" pitchFamily="2" charset="-127"/>
              </a:rPr>
              <a:t>드롭아웃을</a:t>
            </a:r>
            <a:r>
              <a:rPr lang="ko-KR" altLang="en-US" sz="1200">
                <a:solidFill>
                  <a:srgbClr val="000000"/>
                </a:solidFill>
                <a:latin typeface="고도 M" panose="02000503000000020004" pitchFamily="2" charset="-127"/>
                <a:ea typeface="고도 M" panose="02000503000000020004" pitchFamily="2" charset="-127"/>
              </a:rPr>
              <a:t> 사용했음에도 과대적합이 생긴다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이제 작은 이미지 데이터셋에서 과대적합을 막는 방법</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즉 데이터 증식을 사용하여 해결할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2359623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4932031"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layers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models.Sequential</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conv_base</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layers.Flatten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(256,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layers.Dense</a:t>
            </a:r>
            <a:r>
              <a:rPr lang="en-US" altLang="ko-KR" sz="1200">
                <a:solidFill>
                  <a:schemeClr val="tx1"/>
                </a:solidFill>
                <a:latin typeface="Consolas" panose="020B0609020204030204" pitchFamily="49" charset="0"/>
              </a:rPr>
              <a:t>(1, activation='sigmoid'))</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ECD87260-9051-4BEC-8CFA-C93327A952A1}"/>
              </a:ext>
            </a:extLst>
          </p:cNvPr>
          <p:cNvSpPr/>
          <p:nvPr/>
        </p:nvSpPr>
        <p:spPr>
          <a:xfrm>
            <a:off x="812897" y="3147319"/>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7DDA5605-DEB4-4AA8-8549-70BA84F53D3E}"/>
              </a:ext>
            </a:extLst>
          </p:cNvPr>
          <p:cNvSpPr/>
          <p:nvPr/>
        </p:nvSpPr>
        <p:spPr>
          <a:xfrm>
            <a:off x="1025874" y="3275775"/>
            <a:ext cx="4506075" cy="2308324"/>
          </a:xfrm>
          <a:prstGeom prst="rect">
            <a:avLst/>
          </a:prstGeom>
        </p:spPr>
        <p:txBody>
          <a:bodyPr wrap="square">
            <a:spAutoFit/>
          </a:bodyPr>
          <a:lstStyle/>
          <a:p>
            <a:endParaRPr lang="en-US" altLang="ko-KR" sz="900">
              <a:solidFill>
                <a:schemeClr val="tx1"/>
              </a:solidFill>
              <a:latin typeface="Consolas" panose="020B0609020204030204" pitchFamily="49" charset="0"/>
            </a:endParaRP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vgg16 (Model)                (None, 4, 4, 512)         14714688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flatten_1 (Flatten)          (None, 8192)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256)               2097408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257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16,812,353</a:t>
            </a:r>
          </a:p>
          <a:p>
            <a:r>
              <a:rPr lang="en-US" altLang="ko-KR" sz="900">
                <a:solidFill>
                  <a:schemeClr val="tx1"/>
                </a:solidFill>
                <a:latin typeface="Consolas" panose="020B0609020204030204" pitchFamily="49" charset="0"/>
              </a:rPr>
              <a:t>Trainable params: 16,812,353</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292D4F9D-944D-4084-97BD-F9B91A46EBFB}"/>
              </a:ext>
            </a:extLst>
          </p:cNvPr>
          <p:cNvSpPr txBox="1"/>
          <p:nvPr/>
        </p:nvSpPr>
        <p:spPr>
          <a:xfrm>
            <a:off x="6028708" y="1881662"/>
            <a:ext cx="3659253" cy="3847207"/>
          </a:xfrm>
          <a:prstGeom prst="rect">
            <a:avLst/>
          </a:prstGeom>
          <a:noFill/>
        </p:spPr>
        <p:txBody>
          <a:bodyPr wrap="square" rtlCol="0">
            <a:spAutoFit/>
          </a:bodyPr>
          <a:lstStyle/>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VCG16</a:t>
            </a:r>
            <a:r>
              <a:rPr lang="ko-KR" altLang="en-US" sz="1200">
                <a:solidFill>
                  <a:srgbClr val="000000"/>
                </a:solidFill>
                <a:latin typeface="고도 M" panose="02000503000000020004" pitchFamily="2" charset="-127"/>
                <a:ea typeface="고도 M" panose="02000503000000020004" pitchFamily="2" charset="-127"/>
              </a:rPr>
              <a:t>의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층은 </a:t>
            </a:r>
            <a:r>
              <a:rPr lang="en-US" altLang="ko-KR" sz="1200">
                <a:solidFill>
                  <a:srgbClr val="000000"/>
                </a:solidFill>
                <a:latin typeface="고도 M" panose="02000503000000020004" pitchFamily="2" charset="-127"/>
                <a:ea typeface="고도 M" panose="02000503000000020004" pitchFamily="2" charset="-127"/>
              </a:rPr>
              <a:t>1400</a:t>
            </a:r>
            <a:r>
              <a:rPr lang="ko-KR" altLang="en-US" sz="1200">
                <a:solidFill>
                  <a:srgbClr val="000000"/>
                </a:solidFill>
                <a:latin typeface="고도 M" panose="02000503000000020004" pitchFamily="2" charset="-127"/>
                <a:ea typeface="고도 M" panose="02000503000000020004" pitchFamily="2" charset="-127"/>
              </a:rPr>
              <a:t>만개 정도의 파라미터를 가지고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 위의 분류기는 </a:t>
            </a:r>
            <a:r>
              <a:rPr lang="en-US" altLang="ko-KR" sz="1200">
                <a:solidFill>
                  <a:srgbClr val="000000"/>
                </a:solidFill>
                <a:latin typeface="고도 M" panose="02000503000000020004" pitchFamily="2" charset="-127"/>
                <a:ea typeface="고도 M" panose="02000503000000020004" pitchFamily="2" charset="-127"/>
              </a:rPr>
              <a:t>200</a:t>
            </a:r>
            <a:r>
              <a:rPr lang="ko-KR" altLang="en-US" sz="1200">
                <a:solidFill>
                  <a:srgbClr val="000000"/>
                </a:solidFill>
                <a:latin typeface="고도 M" panose="02000503000000020004" pitchFamily="2" charset="-127"/>
                <a:ea typeface="고도 M" panose="02000503000000020004" pitchFamily="2" charset="-127"/>
              </a:rPr>
              <a:t>만개 정도의 파라미터를 가진다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모델을 컴파일하고 훈련하기 전에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층을 동결하는 것이 매우 중요하다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동결</a:t>
            </a:r>
            <a:r>
              <a:rPr lang="en-US" altLang="ko-KR" sz="1200">
                <a:solidFill>
                  <a:srgbClr val="000000"/>
                </a:solidFill>
                <a:latin typeface="고도 M" panose="02000503000000020004" pitchFamily="2" charset="-127"/>
                <a:ea typeface="고도 M" panose="02000503000000020004" pitchFamily="2" charset="-127"/>
              </a:rPr>
              <a:t>(freezing) </a:t>
            </a:r>
            <a:r>
              <a:rPr lang="ko-KR" altLang="en-US" sz="1200">
                <a:solidFill>
                  <a:srgbClr val="000000"/>
                </a:solidFill>
                <a:latin typeface="고도 M" panose="02000503000000020004" pitchFamily="2" charset="-127"/>
                <a:ea typeface="고도 M" panose="02000503000000020004" pitchFamily="2" charset="-127"/>
              </a:rPr>
              <a:t>은 훈련하는 동안 가중치가 업데이트되지 않도록 막는 것을 의미한다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여기서는 동결에 대한 설정이 없다면 맨 위의 </a:t>
            </a:r>
            <a:r>
              <a:rPr lang="en-US" altLang="ko-KR" sz="1200">
                <a:solidFill>
                  <a:srgbClr val="000000"/>
                </a:solidFill>
                <a:latin typeface="고도 M" panose="02000503000000020004" pitchFamily="2" charset="-127"/>
                <a:ea typeface="고도 M" panose="02000503000000020004" pitchFamily="2" charset="-127"/>
              </a:rPr>
              <a:t>Dense</a:t>
            </a:r>
            <a:r>
              <a:rPr lang="ko-KR" altLang="en-US" sz="1200">
                <a:solidFill>
                  <a:srgbClr val="000000"/>
                </a:solidFill>
                <a:latin typeface="고도 M" panose="02000503000000020004" pitchFamily="2" charset="-127"/>
                <a:ea typeface="고도 M" panose="02000503000000020004" pitchFamily="2" charset="-127"/>
              </a:rPr>
              <a:t>층이 랜덤하게 초기화되었기 때문에 매우 큰 가중치 값이 학습된 값에 영향을 미치게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케라스에서는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trainable </a:t>
            </a:r>
            <a:r>
              <a:rPr lang="ko-KR" altLang="en-US" sz="1200">
                <a:solidFill>
                  <a:srgbClr val="000000"/>
                </a:solidFill>
                <a:latin typeface="고도 M" panose="02000503000000020004" pitchFamily="2" charset="-127"/>
                <a:ea typeface="고도 M" panose="02000503000000020004" pitchFamily="2" charset="-127"/>
              </a:rPr>
              <a:t>속성으로 동결을 할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en-US" altLang="ko-KR" sz="1100" err="1">
                <a:solidFill>
                  <a:srgbClr val="000000"/>
                </a:solidFill>
                <a:latin typeface="고도 M" panose="02000503000000020004" pitchFamily="2" charset="-127"/>
                <a:ea typeface="고도 M" panose="02000503000000020004" pitchFamily="2" charset="-127"/>
              </a:rPr>
              <a:t>conv_base.trainable</a:t>
            </a:r>
            <a:r>
              <a:rPr lang="en-US" altLang="ko-KR" sz="1100">
                <a:solidFill>
                  <a:srgbClr val="000000"/>
                </a:solidFill>
                <a:latin typeface="고도 M" panose="02000503000000020004" pitchFamily="2" charset="-127"/>
                <a:ea typeface="고도 M" panose="02000503000000020004" pitchFamily="2" charset="-127"/>
              </a:rPr>
              <a:t> = False</a:t>
            </a:r>
          </a:p>
          <a:p>
            <a:pPr lvl="0">
              <a:defRPr/>
            </a:pPr>
            <a:endParaRPr kumimoji="1" lang="en-US" altLang="ko-KR"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lang="ko-KR" altLang="en-US" sz="1100">
                <a:solidFill>
                  <a:srgbClr val="000000"/>
                </a:solidFill>
                <a:latin typeface="고도 M" panose="02000503000000020004" pitchFamily="2" charset="-127"/>
                <a:ea typeface="고도 M" panose="02000503000000020004" pitchFamily="2" charset="-127"/>
              </a:rPr>
              <a:t>이렇게 설정하면 추가한 두 개의 </a:t>
            </a:r>
            <a:r>
              <a:rPr lang="en-US" altLang="ko-KR" sz="1100">
                <a:solidFill>
                  <a:srgbClr val="000000"/>
                </a:solidFill>
                <a:latin typeface="고도 M" panose="02000503000000020004" pitchFamily="2" charset="-127"/>
                <a:ea typeface="고도 M" panose="02000503000000020004" pitchFamily="2" charset="-127"/>
              </a:rPr>
              <a:t>Dense </a:t>
            </a:r>
            <a:r>
              <a:rPr lang="ko-KR" altLang="en-US" sz="1100">
                <a:solidFill>
                  <a:srgbClr val="000000"/>
                </a:solidFill>
                <a:latin typeface="고도 M" panose="02000503000000020004" pitchFamily="2" charset="-127"/>
                <a:ea typeface="고도 M" panose="02000503000000020004" pitchFamily="2" charset="-127"/>
              </a:rPr>
              <a:t>층의 가중치만 훈련될 것이다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층마다 두 개씩</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가중치 행렬과 편향 벡터</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총 네 개의 </a:t>
            </a:r>
            <a:r>
              <a:rPr lang="ko-KR" altLang="en-US" sz="1100" err="1">
                <a:solidFill>
                  <a:srgbClr val="000000"/>
                </a:solidFill>
                <a:latin typeface="고도 M" panose="02000503000000020004" pitchFamily="2" charset="-127"/>
                <a:ea typeface="고도 M" panose="02000503000000020004" pitchFamily="2" charset="-127"/>
              </a:rPr>
              <a:t>텐서가</a:t>
            </a:r>
            <a:r>
              <a:rPr lang="ko-KR" altLang="en-US" sz="1100">
                <a:solidFill>
                  <a:srgbClr val="000000"/>
                </a:solidFill>
                <a:latin typeface="고도 M" panose="02000503000000020004" pitchFamily="2" charset="-127"/>
                <a:ea typeface="고도 M" panose="02000503000000020004" pitchFamily="2" charset="-127"/>
              </a:rPr>
              <a:t> 훈련된다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변경 사항을 적용하려면 먼저 모델을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컴파일 단계 후에 </a:t>
            </a:r>
            <a:r>
              <a:rPr lang="en-US" altLang="ko-KR" sz="1100">
                <a:solidFill>
                  <a:srgbClr val="000000"/>
                </a:solidFill>
                <a:latin typeface="고도 M" panose="02000503000000020004" pitchFamily="2" charset="-127"/>
                <a:ea typeface="고도 M" panose="02000503000000020004" pitchFamily="2" charset="-127"/>
              </a:rPr>
              <a:t>trainable </a:t>
            </a:r>
            <a:r>
              <a:rPr lang="ko-KR" altLang="en-US" sz="1100">
                <a:solidFill>
                  <a:srgbClr val="000000"/>
                </a:solidFill>
                <a:latin typeface="고도 M" panose="02000503000000020004" pitchFamily="2" charset="-127"/>
                <a:ea typeface="고도 M" panose="02000503000000020004" pitchFamily="2" charset="-127"/>
              </a:rPr>
              <a:t>속성을 변경하면 반드시 모델을 다시 컴파일해야 한다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그렇지 않으면 변경 사항이 적용되지 않는다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직사각형 12">
            <a:extLst>
              <a:ext uri="{FF2B5EF4-FFF2-40B4-BE49-F238E27FC236}">
                <a16:creationId xmlns:a16="http://schemas.microsoft.com/office/drawing/2014/main" id="{CE7AE058-3053-4EEB-A2FD-2ECE54DD9294}"/>
              </a:ext>
            </a:extLst>
          </p:cNvPr>
          <p:cNvSpPr/>
          <p:nvPr/>
        </p:nvSpPr>
        <p:spPr>
          <a:xfrm>
            <a:off x="812897" y="5693337"/>
            <a:ext cx="4932031"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False</a:t>
            </a:r>
          </a:p>
        </p:txBody>
      </p:sp>
    </p:spTree>
    <p:extLst>
      <p:ext uri="{BB962C8B-B14F-4D97-AF65-F5344CB8AC3E}">
        <p14:creationId xmlns:p14="http://schemas.microsoft.com/office/powerpoint/2010/main" val="21176014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433965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keras.preprocessing.image</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ImageDataGenerator</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rescale=1./255,</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rotation_range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width_shift_range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height_shift_range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shear_range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zoom_range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horizontal_flip</a:t>
            </a:r>
            <a:r>
              <a:rPr lang="en-US" altLang="ko-KR" sz="1200">
                <a:solidFill>
                  <a:schemeClr val="tx1"/>
                </a:solidFill>
                <a:latin typeface="Consolas" panose="020B0609020204030204" pitchFamily="49" charset="0"/>
              </a:rPr>
              <a:t>=True,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fill_mode</a:t>
            </a:r>
            <a:r>
              <a:rPr lang="en-US" altLang="ko-KR" sz="1200">
                <a:solidFill>
                  <a:schemeClr val="tx1"/>
                </a:solidFill>
                <a:latin typeface="Consolas" panose="020B0609020204030204" pitchFamily="49" charset="0"/>
              </a:rPr>
              <a:t>='nearest')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검증 데이터는 증식되어서는 안 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test_datagen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ImageDataGenerator</a:t>
            </a:r>
            <a:r>
              <a:rPr lang="en-US" altLang="ko-KR" sz="1200">
                <a:solidFill>
                  <a:schemeClr val="tx1"/>
                </a:solidFill>
                <a:latin typeface="Consolas" panose="020B0609020204030204" pitchFamily="49" charset="0"/>
              </a:rPr>
              <a:t>(rescale=1./255)</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타깃 디렉터리</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이미지의 크기를 </a:t>
            </a:r>
            <a:r>
              <a:rPr lang="en-US" altLang="ko-KR" sz="1200">
                <a:solidFill>
                  <a:schemeClr val="tx1"/>
                </a:solidFill>
                <a:latin typeface="Consolas" panose="020B0609020204030204" pitchFamily="49" charset="0"/>
              </a:rPr>
              <a:t>150 × 150</a:t>
            </a:r>
            <a:r>
              <a:rPr lang="ko-KR" altLang="en-US" sz="1200">
                <a:solidFill>
                  <a:schemeClr val="tx1"/>
                </a:solidFill>
                <a:latin typeface="Consolas" panose="020B0609020204030204" pitchFamily="49" charset="0"/>
              </a:rPr>
              <a:t>로 변경합니다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손실을 사용하므로 이진 레이블이 필요합니다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50495827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8" y="1496467"/>
            <a:ext cx="8373143" cy="3231654"/>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=2e-5),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epochs=30,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a:p>
            <a:r>
              <a:rPr lang="en-US" altLang="ko-KR" sz="1200">
                <a:solidFill>
                  <a:schemeClr val="tx1"/>
                </a:solidFill>
                <a:latin typeface="Consolas" panose="020B0609020204030204" pitchFamily="49" charset="0"/>
              </a:rPr>
              <a:t>      verbose=2)</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2978334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데이터 증식</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69987" name="Picture 3">
            <a:extLst>
              <a:ext uri="{FF2B5EF4-FFF2-40B4-BE49-F238E27FC236}">
                <a16:creationId xmlns:a16="http://schemas.microsoft.com/office/drawing/2014/main" id="{6374BBD0-9705-4189-A6DC-F479466D0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1173301"/>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69989" name="Picture 5">
            <a:extLst>
              <a:ext uri="{FF2B5EF4-FFF2-40B4-BE49-F238E27FC236}">
                <a16:creationId xmlns:a16="http://schemas.microsoft.com/office/drawing/2014/main" id="{A2B25264-7471-4D32-8EA0-0AEDF182D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3840301"/>
            <a:ext cx="4038600" cy="2667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8DE241B-2CCA-41AF-883B-0E2BE901625C}"/>
              </a:ext>
            </a:extLst>
          </p:cNvPr>
          <p:cNvSpPr txBox="1"/>
          <p:nvPr/>
        </p:nvSpPr>
        <p:spPr>
          <a:xfrm>
            <a:off x="410466" y="5554717"/>
            <a:ext cx="5432898" cy="261610"/>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검증 정확도가 이전과 비슷하지만 처음부터 훈련시킨 소규모 </a:t>
            </a:r>
            <a:r>
              <a:rPr lang="ko-KR" altLang="en-US" sz="1100" err="1">
                <a:solidFill>
                  <a:srgbClr val="000000"/>
                </a:solidFill>
                <a:latin typeface="고도 M" panose="02000503000000020004" pitchFamily="2" charset="-127"/>
                <a:ea typeface="고도 M" panose="02000503000000020004" pitchFamily="2" charset="-127"/>
              </a:rPr>
              <a:t>컨브넷보다</a:t>
            </a:r>
            <a:r>
              <a:rPr lang="ko-KR" altLang="en-US" sz="1100">
                <a:solidFill>
                  <a:srgbClr val="000000"/>
                </a:solidFill>
                <a:latin typeface="고도 M" panose="02000503000000020004" pitchFamily="2" charset="-127"/>
                <a:ea typeface="고도 M" panose="02000503000000020004" pitchFamily="2" charset="-127"/>
              </a:rPr>
              <a:t> 과대적합이 줄었다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96288187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9150909" cy="4893647"/>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모델을 재사용하는 데 널리 사용되는 하나의 기법은 특성 추출을 보완하는 미세 조정</a:t>
            </a:r>
            <a:r>
              <a:rPr lang="en-US" altLang="ko-KR" sz="1200">
                <a:solidFill>
                  <a:srgbClr val="000000"/>
                </a:solidFill>
                <a:latin typeface="고도 M" panose="02000503000000020004" pitchFamily="2" charset="-127"/>
                <a:ea typeface="고도 M" panose="02000503000000020004" pitchFamily="2" charset="-127"/>
              </a:rPr>
              <a:t>(fine-tuning) </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미세 조정은 특성 추출에 사용했던 동결 모델의 상위 층 몇 개를 동결에서 해제하고 모델에 새로 추가한 층</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여기서는 완전 연결 분류기</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과 함께 훈련하는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재사용 모델의 표현을 일부 조정하기에 미세 조정이라고 부른다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네트워크를 미세 조정하는 단계는 다음과 같다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사전에 훈련된 기반 네트워크 위에 새로운 네트워크를 추가</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기반 네트워크 동결</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새로 추가한 네트워크 훈련</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기반 네트워크에서 일부 층 동결 해제</a:t>
            </a:r>
          </a:p>
          <a:p>
            <a:pPr marL="685800" lvl="1" indent="-228600">
              <a:buFont typeface="+mj-lt"/>
              <a:buAutoNum type="arabicPeriod"/>
              <a:defRPr/>
            </a:pPr>
            <a:r>
              <a:rPr lang="ko-KR" altLang="en-US" sz="1200">
                <a:solidFill>
                  <a:srgbClr val="000000"/>
                </a:solidFill>
                <a:latin typeface="고도 M" panose="02000503000000020004" pitchFamily="2" charset="-127"/>
                <a:ea typeface="고도 M" panose="02000503000000020004" pitchFamily="2" charset="-127"/>
              </a:rPr>
              <a:t>동결 해제 층과 새로 추가한 층을 함께 훈련</a:t>
            </a: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ko-KR" altLang="en-US"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완전 연결 분류기의 값이 지나치게 조정하는 것을 방지하기 위해 새로 추가한 네트워크를 먼저 훈련한다</a:t>
            </a:r>
            <a:r>
              <a:rPr lang="en-US" altLang="ko-KR" sz="1200">
                <a:solidFill>
                  <a:srgbClr val="000000"/>
                </a:solidFill>
                <a:latin typeface="고도 M" panose="02000503000000020004" pitchFamily="2" charset="-127"/>
                <a:ea typeface="고도 M" panose="02000503000000020004" pitchFamily="2" charset="-127"/>
              </a:rPr>
              <a:t>.</a:t>
            </a:r>
          </a:p>
          <a:p>
            <a:pPr lvl="0">
              <a:defRPr/>
            </a:pPr>
            <a:r>
              <a:rPr lang="ko-KR" altLang="en-US" sz="1200">
                <a:solidFill>
                  <a:srgbClr val="000000"/>
                </a:solidFill>
                <a:latin typeface="고도 M" panose="02000503000000020004" pitchFamily="2" charset="-127"/>
                <a:ea typeface="고도 M" panose="02000503000000020004" pitchFamily="2" charset="-127"/>
              </a:rPr>
              <a:t>즉 위에서 이미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단계까지는 한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여기서는 구조가 너무 길어 생략하지만 본 사전 훈련된 네트워크의 구조는 </a:t>
            </a:r>
            <a:r>
              <a:rPr lang="en-US" altLang="ko-KR" sz="1200">
                <a:solidFill>
                  <a:srgbClr val="000000"/>
                </a:solidFill>
                <a:latin typeface="고도 M" panose="02000503000000020004" pitchFamily="2" charset="-127"/>
                <a:ea typeface="고도 M" panose="02000503000000020004" pitchFamily="2" charset="-127"/>
              </a:rPr>
              <a:t>5 </a:t>
            </a:r>
            <a:r>
              <a:rPr lang="ko-KR" altLang="en-US" sz="1200">
                <a:solidFill>
                  <a:srgbClr val="000000"/>
                </a:solidFill>
                <a:latin typeface="고도 M" panose="02000503000000020004" pitchFamily="2" charset="-127"/>
                <a:ea typeface="고도 M" panose="02000503000000020004" pitchFamily="2" charset="-127"/>
              </a:rPr>
              <a:t>블록으로 이루어져 있고</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각 단계는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 </a:t>
            </a:r>
            <a:r>
              <a:rPr lang="en-US" altLang="ko-KR" sz="1200">
                <a:solidFill>
                  <a:srgbClr val="000000"/>
                </a:solidFill>
                <a:latin typeface="고도 M" panose="02000503000000020004" pitchFamily="2" charset="-127"/>
                <a:ea typeface="고도 M" panose="02000503000000020004" pitchFamily="2" charset="-127"/>
              </a:rPr>
              <a:t>3</a:t>
            </a:r>
            <a:r>
              <a:rPr lang="ko-KR" altLang="en-US" sz="1200">
                <a:solidFill>
                  <a:srgbClr val="000000"/>
                </a:solidFill>
                <a:latin typeface="고도 M" panose="02000503000000020004" pitchFamily="2" charset="-127"/>
                <a:ea typeface="고도 M" panose="02000503000000020004" pitchFamily="2" charset="-127"/>
              </a:rPr>
              <a:t>개와 </a:t>
            </a:r>
            <a:r>
              <a:rPr lang="ko-KR" altLang="en-US" sz="1200" err="1">
                <a:solidFill>
                  <a:srgbClr val="000000"/>
                </a:solidFill>
                <a:latin typeface="고도 M" panose="02000503000000020004" pitchFamily="2" charset="-127"/>
                <a:ea typeface="고도 M" panose="02000503000000020004" pitchFamily="2" charset="-127"/>
              </a:rPr>
              <a:t>풀링</a:t>
            </a:r>
            <a:r>
              <a:rPr lang="ko-KR" altLang="en-US" sz="1200">
                <a:solidFill>
                  <a:srgbClr val="000000"/>
                </a:solidFill>
                <a:latin typeface="고도 M" panose="02000503000000020004" pitchFamily="2" charset="-127"/>
                <a:ea typeface="고도 M" panose="02000503000000020004" pitchFamily="2" charset="-127"/>
              </a:rPr>
              <a:t> 층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개로 이루어져 있다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미세 조정은 </a:t>
            </a:r>
            <a:r>
              <a:rPr lang="en-US" altLang="ko-KR" sz="1200">
                <a:solidFill>
                  <a:srgbClr val="000000"/>
                </a:solidFill>
                <a:latin typeface="고도 M" panose="02000503000000020004" pitchFamily="2" charset="-127"/>
                <a:ea typeface="고도 M" panose="02000503000000020004" pitchFamily="2" charset="-127"/>
              </a:rPr>
              <a:t>block_5</a:t>
            </a:r>
            <a:r>
              <a:rPr lang="ko-KR" altLang="en-US" sz="1200">
                <a:solidFill>
                  <a:srgbClr val="000000"/>
                </a:solidFill>
                <a:latin typeface="고도 M" panose="02000503000000020004" pitchFamily="2" charset="-127"/>
                <a:ea typeface="고도 M" panose="02000503000000020004" pitchFamily="2" charset="-127"/>
              </a:rPr>
              <a:t>에서만 진행한다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더 많은 층을 미세 조정하지 않는 이유는 다음과 같다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기반 층에 있는 하위 층들은 좀 더 일반적이고 재사용 가능한 특성들을 인코딩</a:t>
            </a: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반면 상위 층은 좀 더 특화된 특성을 인코딩 </a:t>
            </a:r>
            <a:r>
              <a:rPr lang="en-US" altLang="ko-KR" sz="1200">
                <a:solidFill>
                  <a:srgbClr val="000000"/>
                </a:solidFill>
                <a:latin typeface="고도 M" panose="02000503000000020004" pitchFamily="2" charset="-127"/>
                <a:ea typeface="고도 M" panose="02000503000000020004" pitchFamily="2" charset="-127"/>
              </a:rPr>
              <a:t>-&gt; </a:t>
            </a:r>
            <a:r>
              <a:rPr lang="ko-KR" altLang="en-US" sz="1200">
                <a:solidFill>
                  <a:srgbClr val="000000"/>
                </a:solidFill>
                <a:latin typeface="고도 M" panose="02000503000000020004" pitchFamily="2" charset="-127"/>
                <a:ea typeface="고도 M" panose="02000503000000020004" pitchFamily="2" charset="-127"/>
              </a:rPr>
              <a:t>새로운 문제에는 구체적 특성이 필요 </a:t>
            </a:r>
            <a:r>
              <a:rPr lang="en-US" altLang="ko-KR" sz="1200">
                <a:solidFill>
                  <a:srgbClr val="000000"/>
                </a:solidFill>
                <a:latin typeface="고도 M" panose="02000503000000020004" pitchFamily="2" charset="-127"/>
                <a:ea typeface="고도 M" panose="02000503000000020004" pitchFamily="2" charset="-127"/>
              </a:rPr>
              <a:t>-&gt; </a:t>
            </a:r>
            <a:r>
              <a:rPr lang="ko-KR" altLang="en-US" sz="1200">
                <a:solidFill>
                  <a:srgbClr val="000000"/>
                </a:solidFill>
                <a:latin typeface="고도 M" panose="02000503000000020004" pitchFamily="2" charset="-127"/>
                <a:ea typeface="고도 M" panose="02000503000000020004" pitchFamily="2" charset="-127"/>
              </a:rPr>
              <a:t>상위층만</a:t>
            </a:r>
          </a:p>
          <a:p>
            <a:pPr marL="628650" lvl="1" indent="-171450">
              <a:buFont typeface="Arial" panose="020B0604020202020204" pitchFamily="34" charset="0"/>
              <a:buChar char="•"/>
              <a:defRPr/>
            </a:pPr>
            <a:r>
              <a:rPr lang="ko-KR" altLang="en-US" sz="1200">
                <a:solidFill>
                  <a:srgbClr val="000000"/>
                </a:solidFill>
                <a:latin typeface="고도 M" panose="02000503000000020004" pitchFamily="2" charset="-127"/>
                <a:ea typeface="고도 M" panose="02000503000000020004" pitchFamily="2" charset="-127"/>
              </a:rPr>
              <a:t>훈련해야 할 파라미터가 많으면 과대적합의 위험이 커짐</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작은 데이터 셋에 </a:t>
            </a:r>
            <a:r>
              <a:rPr lang="en-US" altLang="ko-KR" sz="1200">
                <a:solidFill>
                  <a:srgbClr val="000000"/>
                </a:solidFill>
                <a:latin typeface="고도 M" panose="02000503000000020004" pitchFamily="2" charset="-127"/>
                <a:ea typeface="고도 M" panose="02000503000000020004" pitchFamily="2" charset="-127"/>
              </a:rPr>
              <a:t>1500</a:t>
            </a:r>
            <a:r>
              <a:rPr lang="ko-KR" altLang="en-US" sz="1200">
                <a:solidFill>
                  <a:srgbClr val="000000"/>
                </a:solidFill>
                <a:latin typeface="고도 M" panose="02000503000000020004" pitchFamily="2" charset="-127"/>
                <a:ea typeface="고도 M" panose="02000503000000020004" pitchFamily="2" charset="-127"/>
              </a:rPr>
              <a:t>만개의 파라미터는 위험</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2034" name="Picture 2" descr="fine-tuning VGG16">
            <a:extLst>
              <a:ext uri="{FF2B5EF4-FFF2-40B4-BE49-F238E27FC236}">
                <a16:creationId xmlns:a16="http://schemas.microsoft.com/office/drawing/2014/main" id="{F51CF7F2-089F-42CC-A30F-2333D626A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427" y="1592318"/>
            <a:ext cx="2426521" cy="4493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46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특정 층까지 모든 층 동결하기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F856881F-48A6-41A4-AC4E-569D0161A0AA}"/>
              </a:ext>
            </a:extLst>
          </p:cNvPr>
          <p:cNvSpPr/>
          <p:nvPr/>
        </p:nvSpPr>
        <p:spPr>
          <a:xfrm>
            <a:off x="776726" y="131180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conv_base.trainable</a:t>
            </a:r>
            <a:r>
              <a:rPr lang="en-US" altLang="ko-KR" sz="1200">
                <a:solidFill>
                  <a:schemeClr val="tx1"/>
                </a:solidFill>
                <a:latin typeface="Consolas" panose="020B0609020204030204" pitchFamily="49" charset="0"/>
              </a:rPr>
              <a:t> = True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False</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conv_base.layers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if layer.name == 'block5_conv1':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if </a:t>
            </a:r>
            <a:r>
              <a:rPr lang="en-US" altLang="ko-KR" sz="1200" err="1">
                <a:solidFill>
                  <a:schemeClr val="tx1"/>
                </a:solidFill>
                <a:latin typeface="Consolas" panose="020B0609020204030204" pitchFamily="49" charset="0"/>
              </a:rPr>
              <a:t>set_trainable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True</a:t>
            </a:r>
          </a:p>
          <a:p>
            <a:r>
              <a:rPr lang="en-US" altLang="ko-KR" sz="1200">
                <a:solidFill>
                  <a:schemeClr val="tx1"/>
                </a:solidFill>
                <a:latin typeface="Consolas" panose="020B0609020204030204" pitchFamily="49" charset="0"/>
              </a:rPr>
              <a:t>    else: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layer.trainable</a:t>
            </a:r>
            <a:r>
              <a:rPr lang="en-US" altLang="ko-KR" sz="1200">
                <a:solidFill>
                  <a:schemeClr val="tx1"/>
                </a:solidFill>
                <a:latin typeface="Consolas" panose="020B0609020204030204" pitchFamily="49" charset="0"/>
              </a:rPr>
              <a:t> = False</a:t>
            </a:r>
          </a:p>
        </p:txBody>
      </p:sp>
      <p:sp>
        <p:nvSpPr>
          <p:cNvPr id="8" name="TextBox 7">
            <a:extLst>
              <a:ext uri="{FF2B5EF4-FFF2-40B4-BE49-F238E27FC236}">
                <a16:creationId xmlns:a16="http://schemas.microsoft.com/office/drawing/2014/main" id="{3DAD384E-BA70-4A09-8D00-C25CA38EE2E9}"/>
              </a:ext>
            </a:extLst>
          </p:cNvPr>
          <p:cNvSpPr txBox="1"/>
          <p:nvPr/>
        </p:nvSpPr>
        <p:spPr>
          <a:xfrm>
            <a:off x="513353" y="3527792"/>
            <a:ext cx="9150909"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모델 미세 조정하기</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9" name="직사각형 8">
            <a:extLst>
              <a:ext uri="{FF2B5EF4-FFF2-40B4-BE49-F238E27FC236}">
                <a16:creationId xmlns:a16="http://schemas.microsoft.com/office/drawing/2014/main" id="{46927812-786E-4E55-B0AF-9CB4A1F120DC}"/>
              </a:ext>
            </a:extLst>
          </p:cNvPr>
          <p:cNvSpPr/>
          <p:nvPr/>
        </p:nvSpPr>
        <p:spPr>
          <a:xfrm>
            <a:off x="776726" y="3804791"/>
            <a:ext cx="8622487" cy="193899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optimizer=</a:t>
            </a:r>
            <a:r>
              <a:rPr lang="en-US" altLang="ko-KR" sz="1200" err="1">
                <a:solidFill>
                  <a:schemeClr val="tx1"/>
                </a:solidFill>
                <a:latin typeface="Consolas" panose="020B0609020204030204" pitchFamily="49" charset="0"/>
              </a:rPr>
              <a:t>optimizers.RMSprop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lr</a:t>
            </a:r>
            <a:r>
              <a:rPr lang="en-US" altLang="ko-KR" sz="1200">
                <a:solidFill>
                  <a:schemeClr val="tx1"/>
                </a:solidFill>
                <a:latin typeface="Consolas" panose="020B0609020204030204" pitchFamily="49" charset="0"/>
              </a:rPr>
              <a:t>=1e-5),</a:t>
            </a:r>
          </a:p>
          <a:p>
            <a:r>
              <a:rPr lang="en-US" altLang="ko-KR" sz="1200">
                <a:solidFill>
                  <a:schemeClr val="tx1"/>
                </a:solidFill>
                <a:latin typeface="Consolas" panose="020B0609020204030204" pitchFamily="49" charset="0"/>
              </a:rPr>
              <a:t>              metrics=['acc'])</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train_generator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steps_per_epoch</a:t>
            </a:r>
            <a:r>
              <a:rPr lang="en-US" altLang="ko-KR" sz="1200">
                <a:solidFill>
                  <a:schemeClr val="tx1"/>
                </a:solidFill>
                <a:latin typeface="Consolas" panose="020B0609020204030204" pitchFamily="49" charset="0"/>
              </a:rPr>
              <a:t>=100,</a:t>
            </a:r>
          </a:p>
          <a:p>
            <a:r>
              <a:rPr lang="en-US" altLang="ko-KR" sz="1200">
                <a:solidFill>
                  <a:schemeClr val="tx1"/>
                </a:solidFill>
                <a:latin typeface="Consolas" panose="020B0609020204030204" pitchFamily="49" charset="0"/>
              </a:rPr>
              <a:t>      epochs=100,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validation_generator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validation_steps</a:t>
            </a:r>
            <a:r>
              <a:rPr lang="en-US" altLang="ko-KR" sz="1200">
                <a:solidFill>
                  <a:schemeClr val="tx1"/>
                </a:solidFill>
                <a:latin typeface="Consolas" panose="020B0609020204030204" pitchFamily="49" charset="0"/>
              </a:rPr>
              <a:t>=50)</a:t>
            </a:r>
          </a:p>
        </p:txBody>
      </p:sp>
    </p:spTree>
    <p:extLst>
      <p:ext uri="{BB962C8B-B14F-4D97-AF65-F5344CB8AC3E}">
        <p14:creationId xmlns:p14="http://schemas.microsoft.com/office/powerpoint/2010/main" val="212425186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812899" y="1496467"/>
            <a:ext cx="4915240" cy="378565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acc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a:t>
            </a:r>
          </a:p>
          <a:p>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epochs =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(acc))</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acc,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acc')</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val_acc</a:t>
            </a:r>
            <a:r>
              <a:rPr lang="en-US" altLang="ko-KR" sz="1200">
                <a:solidFill>
                  <a:schemeClr val="tx1"/>
                </a:solidFill>
                <a:latin typeface="Consolas" panose="020B0609020204030204" pitchFamily="49" charset="0"/>
              </a:rPr>
              <a:t>, 'b', label='Validation acc')</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accuracy')</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loss, '</a:t>
            </a:r>
            <a:r>
              <a:rPr lang="en-US" altLang="ko-KR" sz="1200" err="1">
                <a:solidFill>
                  <a:schemeClr val="tx1"/>
                </a:solidFill>
                <a:latin typeface="Consolas" panose="020B0609020204030204" pitchFamily="49" charset="0"/>
              </a:rPr>
              <a:t>bo</a:t>
            </a:r>
            <a:r>
              <a:rPr lang="en-US" altLang="ko-KR" sz="1200">
                <a:solidFill>
                  <a:schemeClr val="tx1"/>
                </a:solidFill>
                <a:latin typeface="Consolas" panose="020B0609020204030204" pitchFamily="49" charset="0"/>
              </a:rPr>
              <a:t>', label='Training 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(epochs,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 'b', label='Validation loss')</a:t>
            </a:r>
          </a:p>
          <a:p>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('Training and validation loss')</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2170787"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데이터 증식을 사용한 특성 추출</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D8DE241B-2CCA-41AF-883B-0E2BE901625C}"/>
              </a:ext>
            </a:extLst>
          </p:cNvPr>
          <p:cNvSpPr txBox="1"/>
          <p:nvPr/>
        </p:nvSpPr>
        <p:spPr>
          <a:xfrm>
            <a:off x="746797" y="5466785"/>
            <a:ext cx="3073277" cy="600164"/>
          </a:xfrm>
          <a:prstGeom prst="rect">
            <a:avLst/>
          </a:prstGeom>
          <a:noFill/>
        </p:spPr>
        <p:txBody>
          <a:bodyPr wrap="non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그래프가 불규칙하게 보인다</a:t>
            </a:r>
            <a:r>
              <a:rPr lang="en-US" altLang="ko-KR" sz="1100">
                <a:solidFill>
                  <a:srgbClr val="000000"/>
                </a:solidFill>
                <a:latin typeface="고도 M" panose="02000503000000020004" pitchFamily="2" charset="-127"/>
                <a:ea typeface="고도 M" panose="02000503000000020004" pitchFamily="2" charset="-127"/>
              </a:rPr>
              <a:t>. </a:t>
            </a:r>
          </a:p>
          <a:p>
            <a:pPr lvl="0">
              <a:defRPr/>
            </a:pPr>
            <a:r>
              <a:rPr lang="ko-KR" altLang="en-US" sz="1100">
                <a:solidFill>
                  <a:srgbClr val="000000"/>
                </a:solidFill>
                <a:latin typeface="고도 M" panose="02000503000000020004" pitchFamily="2" charset="-127"/>
                <a:ea typeface="고도 M" panose="02000503000000020004" pitchFamily="2" charset="-127"/>
              </a:rPr>
              <a:t>그래프를 보기 쉽게 하기 위해 지수 이동 평균으로 </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ko-KR" altLang="en-US" sz="1100">
                <a:solidFill>
                  <a:srgbClr val="000000"/>
                </a:solidFill>
                <a:latin typeface="고도 M" panose="02000503000000020004" pitchFamily="2" charset="-127"/>
                <a:ea typeface="고도 M" panose="02000503000000020004" pitchFamily="2" charset="-127"/>
              </a:rPr>
              <a:t>정확도와 손실 값을 부드럽게 표현할 수 있다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4082" name="Picture 2">
            <a:extLst>
              <a:ext uri="{FF2B5EF4-FFF2-40B4-BE49-F238E27FC236}">
                <a16:creationId xmlns:a16="http://schemas.microsoft.com/office/drawing/2014/main" id="{DC1A132A-050F-4227-B66E-2C38202D4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194" y="1104900"/>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74084" name="Picture 4">
            <a:extLst>
              <a:ext uri="{FF2B5EF4-FFF2-40B4-BE49-F238E27FC236}">
                <a16:creationId xmlns:a16="http://schemas.microsoft.com/office/drawing/2014/main" id="{E9874CD9-03BF-4633-B9FA-286C36C77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194" y="3771900"/>
            <a:ext cx="40386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01606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364194" y="1440492"/>
            <a:ext cx="5556370" cy="4662815"/>
          </a:xfrm>
          <a:prstGeom prst="rect">
            <a:avLst/>
          </a:prstGeom>
          <a:solidFill>
            <a:srgbClr val="E2E2F6"/>
          </a:solidFill>
        </p:spPr>
        <p:txBody>
          <a:bodyPr wrap="square">
            <a:spAutoFit/>
          </a:bodyPr>
          <a:lstStyle/>
          <a:p>
            <a:r>
              <a:rPr lang="en-US" altLang="ko-KR" sz="1100">
                <a:solidFill>
                  <a:schemeClr val="tx1"/>
                </a:solidFill>
                <a:latin typeface="Consolas" panose="020B0609020204030204" pitchFamily="49" charset="0"/>
              </a:rPr>
              <a:t>def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(points, factor=0.8):</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 = []</a:t>
            </a:r>
          </a:p>
          <a:p>
            <a:r>
              <a:rPr lang="en-US" altLang="ko-KR" sz="1100">
                <a:solidFill>
                  <a:schemeClr val="tx1"/>
                </a:solidFill>
                <a:latin typeface="Consolas" panose="020B0609020204030204" pitchFamily="49" charset="0"/>
              </a:rPr>
              <a:t>  for point in points:</a:t>
            </a:r>
          </a:p>
          <a:p>
            <a:r>
              <a:rPr lang="en-US" altLang="ko-KR" sz="1100">
                <a:solidFill>
                  <a:schemeClr val="tx1"/>
                </a:solidFill>
                <a:latin typeface="Consolas" panose="020B0609020204030204" pitchFamily="49" charset="0"/>
              </a:rPr>
              <a:t>    if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a:t>
            </a:r>
          </a:p>
          <a:p>
            <a:r>
              <a:rPr lang="en-US" altLang="ko-KR" sz="1100">
                <a:solidFill>
                  <a:schemeClr val="tx1"/>
                </a:solidFill>
                <a:latin typeface="Consolas" panose="020B0609020204030204" pitchFamily="49" charset="0"/>
              </a:rPr>
              <a:t>      previous = </a:t>
            </a:r>
            <a:r>
              <a:rPr lang="en-US" altLang="ko-KR" sz="1100" err="1">
                <a:solidFill>
                  <a:schemeClr val="tx1"/>
                </a:solidFill>
                <a:latin typeface="Consolas" panose="020B0609020204030204" pitchFamily="49" charset="0"/>
              </a:rPr>
              <a:t>smoothed_points</a:t>
            </a:r>
            <a:r>
              <a:rPr lang="en-US" altLang="ko-KR" sz="1100">
                <a:solidFill>
                  <a:schemeClr val="tx1"/>
                </a:solidFill>
                <a:latin typeface="Consolas" panose="020B0609020204030204" pitchFamily="49" charset="0"/>
              </a:rPr>
              <a:t>[-1]</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(previous * factor + point * (1 - factor))</a:t>
            </a:r>
          </a:p>
          <a:p>
            <a:r>
              <a:rPr lang="en-US" altLang="ko-KR" sz="1100">
                <a:solidFill>
                  <a:schemeClr val="tx1"/>
                </a:solidFill>
                <a:latin typeface="Consolas" panose="020B0609020204030204" pitchFamily="49" charset="0"/>
              </a:rPr>
              <a:t>    else:</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smoothed_points.append</a:t>
            </a:r>
            <a:r>
              <a:rPr lang="en-US" altLang="ko-KR" sz="1100">
                <a:solidFill>
                  <a:schemeClr val="tx1"/>
                </a:solidFill>
                <a:latin typeface="Consolas" panose="020B0609020204030204" pitchFamily="49" charset="0"/>
              </a:rPr>
              <a:t>(point)</a:t>
            </a:r>
          </a:p>
          <a:p>
            <a:r>
              <a:rPr lang="en-US" altLang="ko-KR" sz="1100">
                <a:solidFill>
                  <a:schemeClr val="tx1"/>
                </a:solidFill>
                <a:latin typeface="Consolas" panose="020B0609020204030204" pitchFamily="49" charset="0"/>
              </a:rPr>
              <a:t>  return </a:t>
            </a:r>
            <a:r>
              <a:rPr lang="en-US" altLang="ko-KR" sz="1100" err="1">
                <a:solidFill>
                  <a:schemeClr val="tx1"/>
                </a:solidFill>
                <a:latin typeface="Consolas" panose="020B0609020204030204" pitchFamily="49" charset="0"/>
              </a:rPr>
              <a:t>smoothed_points</a:t>
            </a:r>
            <a:endParaRPr lang="en-US" altLang="ko-KR" sz="1100">
              <a:solidFill>
                <a:schemeClr val="tx1"/>
              </a:solidFill>
              <a:latin typeface="Consolas" panose="020B0609020204030204" pitchFamily="49" charset="0"/>
            </a:endParaRP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(acc),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acc')</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val_acc</a:t>
            </a:r>
            <a:r>
              <a:rPr lang="en-US" altLang="ko-KR" sz="1100">
                <a:solidFill>
                  <a:schemeClr val="tx1"/>
                </a:solidFill>
                <a:latin typeface="Consolas" panose="020B0609020204030204" pitchFamily="49" charset="0"/>
              </a:rPr>
              <a:t>), 'b', label='Smoothed validation acc')</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accuracy')</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plt.figure</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(loss), '</a:t>
            </a:r>
            <a:r>
              <a:rPr lang="en-US" altLang="ko-KR" sz="1100" err="1">
                <a:solidFill>
                  <a:schemeClr val="tx1"/>
                </a:solidFill>
                <a:latin typeface="Consolas" panose="020B0609020204030204" pitchFamily="49" charset="0"/>
              </a:rPr>
              <a:t>bo</a:t>
            </a:r>
            <a:r>
              <a:rPr lang="en-US" altLang="ko-KR" sz="1100">
                <a:solidFill>
                  <a:schemeClr val="tx1"/>
                </a:solidFill>
                <a:latin typeface="Consolas" panose="020B0609020204030204" pitchFamily="49" charset="0"/>
              </a:rPr>
              <a:t>', label='Smoothed training loss')</a:t>
            </a:r>
          </a:p>
          <a:p>
            <a:r>
              <a:rPr lang="en-US" altLang="ko-KR" sz="1100" err="1">
                <a:solidFill>
                  <a:schemeClr val="tx1"/>
                </a:solidFill>
                <a:latin typeface="Consolas" panose="020B0609020204030204" pitchFamily="49" charset="0"/>
              </a:rPr>
              <a:t>plt.plot</a:t>
            </a:r>
            <a:r>
              <a:rPr lang="en-US" altLang="ko-KR" sz="1100">
                <a:solidFill>
                  <a:schemeClr val="tx1"/>
                </a:solidFill>
                <a:latin typeface="Consolas" panose="020B0609020204030204" pitchFamily="49" charset="0"/>
              </a:rPr>
              <a:t>(epochs,</a:t>
            </a:r>
          </a:p>
          <a:p>
            <a:r>
              <a:rPr lang="en-US" altLang="ko-KR" sz="1100">
                <a:solidFill>
                  <a:schemeClr val="tx1"/>
                </a:solidFill>
                <a:latin typeface="Consolas" panose="020B0609020204030204" pitchFamily="49" charset="0"/>
              </a:rPr>
              <a:t>         </a:t>
            </a:r>
            <a:r>
              <a:rPr lang="en-US" altLang="ko-KR" sz="1100" err="1">
                <a:solidFill>
                  <a:schemeClr val="tx1"/>
                </a:solidFill>
                <a:latin typeface="Consolas" panose="020B0609020204030204" pitchFamily="49" charset="0"/>
              </a:rPr>
              <a:t>smooth_curve</a:t>
            </a:r>
            <a:r>
              <a:rPr lang="en-US" altLang="ko-KR" sz="1100">
                <a:solidFill>
                  <a:schemeClr val="tx1"/>
                </a:solidFill>
                <a:latin typeface="Consolas" panose="020B0609020204030204" pitchFamily="49" charset="0"/>
              </a:rPr>
              <a:t>(</a:t>
            </a:r>
            <a:r>
              <a:rPr lang="en-US" altLang="ko-KR" sz="1100" err="1">
                <a:solidFill>
                  <a:schemeClr val="tx1"/>
                </a:solidFill>
                <a:latin typeface="Consolas" panose="020B0609020204030204" pitchFamily="49" charset="0"/>
              </a:rPr>
              <a:t>val_loss</a:t>
            </a:r>
            <a:r>
              <a:rPr lang="en-US" altLang="ko-KR" sz="1100">
                <a:solidFill>
                  <a:schemeClr val="tx1"/>
                </a:solidFill>
                <a:latin typeface="Consolas" panose="020B0609020204030204" pitchFamily="49" charset="0"/>
              </a:rPr>
              <a:t>), 'b', label='Smoothed validation loss')</a:t>
            </a:r>
          </a:p>
          <a:p>
            <a:r>
              <a:rPr lang="en-US" altLang="ko-KR" sz="1100" err="1">
                <a:solidFill>
                  <a:schemeClr val="tx1"/>
                </a:solidFill>
                <a:latin typeface="Consolas" panose="020B0609020204030204" pitchFamily="49" charset="0"/>
              </a:rPr>
              <a:t>plt.title</a:t>
            </a:r>
            <a:r>
              <a:rPr lang="en-US" altLang="ko-KR" sz="1100">
                <a:solidFill>
                  <a:schemeClr val="tx1"/>
                </a:solidFill>
                <a:latin typeface="Consolas" panose="020B0609020204030204" pitchFamily="49" charset="0"/>
              </a:rPr>
              <a:t>('Training and validation loss')</a:t>
            </a:r>
          </a:p>
          <a:p>
            <a:r>
              <a:rPr lang="en-US" altLang="ko-KR" sz="1100" err="1">
                <a:solidFill>
                  <a:schemeClr val="tx1"/>
                </a:solidFill>
                <a:latin typeface="Consolas" panose="020B0609020204030204" pitchFamily="49" charset="0"/>
              </a:rPr>
              <a:t>plt.legend</a:t>
            </a:r>
            <a:r>
              <a:rPr lang="en-US" altLang="ko-KR" sz="1100">
                <a:solidFill>
                  <a:schemeClr val="tx1"/>
                </a:solidFill>
                <a:latin typeface="Consolas" panose="020B0609020204030204" pitchFamily="49" charset="0"/>
              </a:rPr>
              <a:t>()</a:t>
            </a:r>
          </a:p>
          <a:p>
            <a:endParaRPr lang="en-US" altLang="ko-KR" sz="1100">
              <a:solidFill>
                <a:schemeClr val="tx1"/>
              </a:solidFill>
              <a:latin typeface="Consolas" panose="020B0609020204030204" pitchFamily="49" charset="0"/>
            </a:endParaRPr>
          </a:p>
          <a:p>
            <a:r>
              <a:rPr lang="en-US" altLang="ko-KR" sz="1100" err="1">
                <a:solidFill>
                  <a:schemeClr val="tx1"/>
                </a:solidFill>
                <a:latin typeface="Consolas" panose="020B0609020204030204" pitchFamily="49" charset="0"/>
              </a:rPr>
              <a:t>plt.show</a:t>
            </a:r>
            <a:r>
              <a:rPr lang="en-US" altLang="ko-KR" sz="11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부드러운 그래프 그리기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75106" name="Picture 2">
            <a:extLst>
              <a:ext uri="{FF2B5EF4-FFF2-40B4-BE49-F238E27FC236}">
                <a16:creationId xmlns:a16="http://schemas.microsoft.com/office/drawing/2014/main" id="{B22DF1AC-FAED-483B-A6D2-888CA7588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463" y="1440491"/>
            <a:ext cx="3709468" cy="2449649"/>
          </a:xfrm>
          <a:prstGeom prst="rect">
            <a:avLst/>
          </a:prstGeom>
          <a:noFill/>
          <a:extLst>
            <a:ext uri="{909E8E84-426E-40DD-AFC4-6F175D3DCCD1}">
              <a14:hiddenFill xmlns:a14="http://schemas.microsoft.com/office/drawing/2010/main">
                <a:solidFill>
                  <a:srgbClr val="FFFFFF"/>
                </a:solidFill>
              </a14:hiddenFill>
            </a:ext>
          </a:extLst>
        </p:spPr>
      </p:pic>
      <p:pic>
        <p:nvPicPr>
          <p:cNvPr id="175108" name="Picture 4">
            <a:extLst>
              <a:ext uri="{FF2B5EF4-FFF2-40B4-BE49-F238E27FC236}">
                <a16:creationId xmlns:a16="http://schemas.microsoft.com/office/drawing/2014/main" id="{C6C7F818-EC6D-4514-BDA0-8AEBCBE43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463" y="3989249"/>
            <a:ext cx="3709468" cy="244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9515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a:solidFill>
                  <a:srgbClr val="000000"/>
                </a:solidFill>
                <a:latin typeface="고도 M" panose="02000503000000020004" pitchFamily="2" charset="-127"/>
                <a:ea typeface="고도 M" panose="02000503000000020004" pitchFamily="2" charset="-127"/>
              </a:rPr>
              <a:t>미세 조정</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5" name="직사각형 4">
            <a:extLst>
              <a:ext uri="{FF2B5EF4-FFF2-40B4-BE49-F238E27FC236}">
                <a16:creationId xmlns:a16="http://schemas.microsoft.com/office/drawing/2014/main" id="{0D575EC3-F667-4245-BBE7-C0A1443F0C36}"/>
              </a:ext>
            </a:extLst>
          </p:cNvPr>
          <p:cNvSpPr/>
          <p:nvPr/>
        </p:nvSpPr>
        <p:spPr>
          <a:xfrm>
            <a:off x="774096" y="1398450"/>
            <a:ext cx="7691987" cy="1754326"/>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test_datagen.flow_from_directory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test_dir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=20,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class_mode</a:t>
            </a:r>
            <a:r>
              <a:rPr lang="en-US" altLang="ko-KR" sz="1200">
                <a:solidFill>
                  <a:schemeClr val="tx1"/>
                </a:solidFill>
                <a:latin typeface="Consolas" panose="020B0609020204030204" pitchFamily="49" charset="0"/>
              </a:rPr>
              <a:t>='binary')</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test_loss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model.evaluate_generator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test_generator</a:t>
            </a:r>
            <a:r>
              <a:rPr lang="en-US" altLang="ko-KR" sz="1200">
                <a:solidFill>
                  <a:schemeClr val="tx1"/>
                </a:solidFill>
                <a:latin typeface="Consolas" panose="020B0609020204030204" pitchFamily="49" charset="0"/>
              </a:rPr>
              <a:t>, steps=50)</a:t>
            </a:r>
          </a:p>
          <a:p>
            <a:r>
              <a:rPr lang="en-US" altLang="ko-KR" sz="1200">
                <a:solidFill>
                  <a:schemeClr val="tx1"/>
                </a:solidFill>
                <a:latin typeface="Consolas" panose="020B0609020204030204" pitchFamily="49" charset="0"/>
              </a:rPr>
              <a:t>print('test acc:', </a:t>
            </a:r>
            <a:r>
              <a:rPr lang="en-US" altLang="ko-KR" sz="1200" err="1">
                <a:solidFill>
                  <a:schemeClr val="tx1"/>
                </a:solidFill>
                <a:latin typeface="Consolas" panose="020B0609020204030204" pitchFamily="49" charset="0"/>
              </a:rPr>
              <a:t>test_acc</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8EDB4F25-FAD6-4219-A9B1-2EE1CB8541DC}"/>
              </a:ext>
            </a:extLst>
          </p:cNvPr>
          <p:cNvSpPr txBox="1"/>
          <p:nvPr/>
        </p:nvSpPr>
        <p:spPr>
          <a:xfrm>
            <a:off x="513353" y="1034802"/>
            <a:ext cx="165942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테스트로 모델 평가하기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 name="TextBox 7">
            <a:extLst>
              <a:ext uri="{FF2B5EF4-FFF2-40B4-BE49-F238E27FC236}">
                <a16:creationId xmlns:a16="http://schemas.microsoft.com/office/drawing/2014/main" id="{CD26B69E-7FF0-4C40-9798-001EA9A81CF3}"/>
              </a:ext>
            </a:extLst>
          </p:cNvPr>
          <p:cNvSpPr txBox="1"/>
          <p:nvPr/>
        </p:nvSpPr>
        <p:spPr>
          <a:xfrm>
            <a:off x="1101932" y="3239425"/>
            <a:ext cx="3339376" cy="430887"/>
          </a:xfrm>
          <a:prstGeom prst="rect">
            <a:avLst/>
          </a:prstGeom>
          <a:noFill/>
        </p:spPr>
        <p:txBody>
          <a:bodyPr wrap="none" rtlCol="0">
            <a:spAutoFit/>
          </a:bodyPr>
          <a:lstStyle/>
          <a:p>
            <a:pPr lvl="0">
              <a:defRPr/>
            </a:pPr>
            <a:r>
              <a:rPr lang="en-US" altLang="ko-KR" sz="1100">
                <a:solidFill>
                  <a:srgbClr val="000000"/>
                </a:solidFill>
                <a:latin typeface="Consolas" panose="020B0609020204030204" pitchFamily="49" charset="0"/>
                <a:ea typeface="고도 M" panose="02000503000000020004" pitchFamily="2" charset="-127"/>
              </a:rPr>
              <a:t>Found 1000 images belonging to 2 classes.</a:t>
            </a:r>
          </a:p>
          <a:p>
            <a:pPr lvl="0">
              <a:defRPr/>
            </a:pPr>
            <a:r>
              <a:rPr lang="en-US" altLang="ko-KR" sz="1100">
                <a:solidFill>
                  <a:srgbClr val="000000"/>
                </a:solidFill>
                <a:latin typeface="Consolas" panose="020B0609020204030204" pitchFamily="49" charset="0"/>
                <a:ea typeface="고도 M" panose="02000503000000020004" pitchFamily="2" charset="-127"/>
              </a:rPr>
              <a:t>test acc: 0.9169999933242798</a:t>
            </a:r>
            <a:endParaRPr kumimoji="1" lang="ko-KR" altLang="en-US" sz="1050" b="0" i="0" u="none" strike="noStrike" kern="1200" cap="none" spc="0" normalizeH="0" baseline="0" noProof="0">
              <a:ln>
                <a:noFill/>
              </a:ln>
              <a:solidFill>
                <a:srgbClr val="000000"/>
              </a:solidFill>
              <a:effectLst/>
              <a:uLnTx/>
              <a:uFillTx/>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774096" y="3926951"/>
            <a:ext cx="7576373" cy="1015663"/>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정확도가 </a:t>
            </a:r>
            <a:r>
              <a:rPr lang="en-US" altLang="ko-KR" sz="1200">
                <a:solidFill>
                  <a:srgbClr val="000000"/>
                </a:solidFill>
                <a:latin typeface="고도 M" panose="02000503000000020004" pitchFamily="2" charset="-127"/>
                <a:ea typeface="고도 M" panose="02000503000000020004" pitchFamily="2" charset="-127"/>
              </a:rPr>
              <a:t>91-94%</a:t>
            </a:r>
            <a:r>
              <a:rPr lang="ko-KR" altLang="en-US" sz="1200">
                <a:solidFill>
                  <a:srgbClr val="000000"/>
                </a:solidFill>
                <a:latin typeface="고도 M" panose="02000503000000020004" pitchFamily="2" charset="-127"/>
                <a:ea typeface="고도 M" panose="02000503000000020004" pitchFamily="2" charset="-127"/>
              </a:rPr>
              <a:t>를 왔다 갔다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손실 곡선은 실제 어떤 향상을 얻지 못했다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이는 그래프는 개별적인 손실 값의 평균을 구한 것이고</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정확도의 영향을 미치는 것은 손실 값의 분포이지 평균이 아니다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정확도는 모델이 예측한 클래스 확률이 어떤 임계 값을 넘었는지에 대한 결과이기에 모델이 향상되어도 평균 손실에 반영되지 않을 수 있다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마지막으로 테스트 데이터에서 이 모델을 평가하면 약 </a:t>
            </a:r>
            <a:r>
              <a:rPr lang="en-US" altLang="ko-KR" sz="1200">
                <a:solidFill>
                  <a:srgbClr val="000000"/>
                </a:solidFill>
                <a:latin typeface="고도 M" panose="02000503000000020004" pitchFamily="2" charset="-127"/>
                <a:ea typeface="고도 M" panose="02000503000000020004" pitchFamily="2" charset="-127"/>
              </a:rPr>
              <a:t>91%</a:t>
            </a:r>
            <a:r>
              <a:rPr lang="ko-KR" altLang="en-US" sz="1200">
                <a:solidFill>
                  <a:srgbClr val="000000"/>
                </a:solidFill>
                <a:latin typeface="고도 M" panose="02000503000000020004" pitchFamily="2" charset="-127"/>
                <a:ea typeface="고도 M" panose="02000503000000020004" pitchFamily="2" charset="-127"/>
              </a:rPr>
              <a:t>의 정확도를 얻는 것을 알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3687177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5.5 </a:t>
            </a:r>
            <a:r>
              <a:rPr lang="ko-KR" altLang="en-US" sz="1800" b="1">
                <a:solidFill>
                  <a:srgbClr val="000000"/>
                </a:solidFill>
                <a:ea typeface="-2002" pitchFamily="18" charset="-127"/>
              </a:rPr>
              <a:t>사전 훈련된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사용</a:t>
            </a:r>
          </a:p>
        </p:txBody>
      </p:sp>
      <p:sp>
        <p:nvSpPr>
          <p:cNvPr id="7" name="TextBox 6">
            <a:extLst>
              <a:ext uri="{FF2B5EF4-FFF2-40B4-BE49-F238E27FC236}">
                <a16:creationId xmlns:a16="http://schemas.microsoft.com/office/drawing/2014/main" id="{8EDB4F25-FAD6-4219-A9B1-2EE1CB8541DC}"/>
              </a:ext>
            </a:extLst>
          </p:cNvPr>
          <p:cNvSpPr txBox="1"/>
          <p:nvPr/>
        </p:nvSpPr>
        <p:spPr>
          <a:xfrm>
            <a:off x="760347" y="1031766"/>
            <a:ext cx="595035"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정리</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240FDC2-F797-4D0E-BD83-8F1049A383FD}"/>
              </a:ext>
            </a:extLst>
          </p:cNvPr>
          <p:cNvSpPr txBox="1"/>
          <p:nvPr/>
        </p:nvSpPr>
        <p:spPr>
          <a:xfrm>
            <a:off x="1108388" y="1588399"/>
            <a:ext cx="7576373" cy="3046988"/>
          </a:xfrm>
          <a:prstGeom prst="rect">
            <a:avLst/>
          </a:prstGeom>
          <a:noFill/>
        </p:spPr>
        <p:txBody>
          <a:bodyPr wrap="square" rtlCol="0">
            <a:spAutoFit/>
          </a:bodyPr>
          <a:lstStyle/>
          <a:p>
            <a:pPr marL="285750" lvl="0" indent="-285750">
              <a:buFont typeface="Arial" panose="020B0604020202020204" pitchFamily="34" charset="0"/>
              <a:buChar char="•"/>
              <a:defRPr/>
            </a:pPr>
            <a:r>
              <a:rPr lang="ko-KR" altLang="en-US" err="1">
                <a:solidFill>
                  <a:srgbClr val="000000"/>
                </a:solidFill>
                <a:latin typeface="고도 M" panose="02000503000000020004" pitchFamily="2" charset="-127"/>
                <a:ea typeface="고도 M" panose="02000503000000020004" pitchFamily="2" charset="-127"/>
              </a:rPr>
              <a:t>컨브넷은</a:t>
            </a:r>
            <a:r>
              <a:rPr lang="ko-KR" altLang="en-US">
                <a:solidFill>
                  <a:srgbClr val="000000"/>
                </a:solidFill>
                <a:latin typeface="고도 M" panose="02000503000000020004" pitchFamily="2" charset="-127"/>
                <a:ea typeface="고도 M" panose="02000503000000020004" pitchFamily="2" charset="-127"/>
              </a:rPr>
              <a:t> 컴퓨터 비전 작업에 가장 뛰어난 머신 러닝 모델이다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아주 작은 데이터셋에서도 처음부터 훈련해서 괜찮은 성능을 낼 수 있다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작은 데이터셋에서는 과대적합이 큰 문제이다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데이터 증식은 이미지 데이터를 다룰 때 과대적합을 막을 수 있는 강력한 방법이다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 방식으로 새로운 데이터셋에 기존의 </a:t>
            </a:r>
            <a:r>
              <a:rPr lang="ko-KR" altLang="en-US" err="1">
                <a:solidFill>
                  <a:srgbClr val="000000"/>
                </a:solidFill>
                <a:latin typeface="고도 M" panose="02000503000000020004" pitchFamily="2" charset="-127"/>
                <a:ea typeface="고도 M" panose="02000503000000020004" pitchFamily="2" charset="-127"/>
              </a:rPr>
              <a:t>컨브넷을</a:t>
            </a:r>
            <a:r>
              <a:rPr lang="ko-KR" altLang="en-US">
                <a:solidFill>
                  <a:srgbClr val="000000"/>
                </a:solidFill>
                <a:latin typeface="고도 M" panose="02000503000000020004" pitchFamily="2" charset="-127"/>
                <a:ea typeface="고도 M" panose="02000503000000020004" pitchFamily="2" charset="-127"/>
              </a:rPr>
              <a:t> 쉽게 재사용할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작은 이미지 데이터셋으로 작업할 때 효과적인 기법이다</a:t>
            </a:r>
            <a:r>
              <a:rPr lang="en-US" altLang="ko-KR">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a:solidFill>
                  <a:srgbClr val="000000"/>
                </a:solidFill>
                <a:latin typeface="고도 M" panose="02000503000000020004" pitchFamily="2" charset="-127"/>
                <a:ea typeface="고도 M" panose="02000503000000020004" pitchFamily="2" charset="-127"/>
              </a:rPr>
              <a:t>특성 추출을 보완하기 위해 미세 조정을 사용할 수 있다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미세 조정은 기존 모델에서 사전에 학습한 표현의 일부를 새로운 문제에 적응시킨다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 기법은 조금 더 성능을 끌어올린다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880416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훈련</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사전 훈련된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사용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컨브넷</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시각화</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11389127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10" name="TextBox 9">
            <a:extLst>
              <a:ext uri="{FF2B5EF4-FFF2-40B4-BE49-F238E27FC236}">
                <a16:creationId xmlns:a16="http://schemas.microsoft.com/office/drawing/2014/main" id="{0BF579E4-794C-4FCB-889A-41D616C30350}"/>
              </a:ext>
            </a:extLst>
          </p:cNvPr>
          <p:cNvSpPr txBox="1"/>
          <p:nvPr/>
        </p:nvSpPr>
        <p:spPr>
          <a:xfrm>
            <a:off x="1245022" y="1131199"/>
            <a:ext cx="7576373" cy="2031325"/>
          </a:xfrm>
          <a:prstGeom prst="rect">
            <a:avLst/>
          </a:prstGeom>
          <a:noFill/>
        </p:spPr>
        <p:txBody>
          <a:bodyPr wrap="squar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컨브넷의</a:t>
            </a:r>
            <a:r>
              <a:rPr lang="ko-KR" altLang="en-US" sz="1400">
                <a:solidFill>
                  <a:srgbClr val="000000"/>
                </a:solidFill>
                <a:latin typeface="고도 M" panose="02000503000000020004" pitchFamily="2" charset="-127"/>
                <a:ea typeface="고도 M" panose="02000503000000020004" pitchFamily="2" charset="-127"/>
              </a:rPr>
              <a:t> 표현은 시각적인 개념을 학습한 것이기 때문에 시각화하기 좋다</a:t>
            </a:r>
            <a:r>
              <a:rPr lang="en-US" altLang="ko-KR" sz="1400">
                <a:solidFill>
                  <a:srgbClr val="000000"/>
                </a:solidFill>
                <a:latin typeface="고도 M" panose="02000503000000020004" pitchFamily="2" charset="-127"/>
                <a:ea typeface="고도 M" panose="02000503000000020004" pitchFamily="2" charset="-127"/>
              </a:rPr>
              <a:t>. 2013</a:t>
            </a:r>
            <a:r>
              <a:rPr lang="ko-KR" altLang="en-US" sz="1400">
                <a:solidFill>
                  <a:srgbClr val="000000"/>
                </a:solidFill>
                <a:latin typeface="고도 M" panose="02000503000000020004" pitchFamily="2" charset="-127"/>
                <a:ea typeface="고도 M" panose="02000503000000020004" pitchFamily="2" charset="-127"/>
              </a:rPr>
              <a:t>년부터 이런 표현들을 시각화하고 해석하는 다양한 기법들이 개발되었고</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 중 가장 편하고 유용한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가지를 알아보자</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defRPr/>
            </a:pP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중간층을 출력</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중간층에 있는 활성화</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을 시각화하기</a:t>
            </a:r>
          </a:p>
          <a:p>
            <a:pPr marL="285750" lvl="0" indent="-285750">
              <a:buFont typeface="Arial" panose="020B0604020202020204" pitchFamily="34" charset="0"/>
              <a:buChar char="•"/>
              <a:defRPr/>
            </a:pPr>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필터를 시각화하기</a:t>
            </a:r>
          </a:p>
          <a:p>
            <a:pPr marL="285750" lvl="0" indent="-285750">
              <a:buFont typeface="Arial" panose="020B0604020202020204" pitchFamily="34" charset="0"/>
              <a:buChar char="•"/>
              <a:defRPr/>
            </a:pPr>
            <a:r>
              <a:rPr lang="ko-KR" altLang="en-US" sz="1400">
                <a:solidFill>
                  <a:srgbClr val="000000"/>
                </a:solidFill>
                <a:latin typeface="고도 M" panose="02000503000000020004" pitchFamily="2" charset="-127"/>
                <a:ea typeface="고도 M" panose="02000503000000020004" pitchFamily="2" charset="-127"/>
              </a:rPr>
              <a:t>클래스 활성화에 대한 </a:t>
            </a:r>
            <a:r>
              <a:rPr lang="ko-KR" altLang="en-US" sz="1400" err="1">
                <a:solidFill>
                  <a:srgbClr val="000000"/>
                </a:solidFill>
                <a:latin typeface="고도 M" panose="02000503000000020004" pitchFamily="2" charset="-127"/>
                <a:ea typeface="고도 M" panose="02000503000000020004" pitchFamily="2" charset="-127"/>
              </a:rPr>
              <a:t>히트맵을</a:t>
            </a:r>
            <a:r>
              <a:rPr lang="ko-KR" altLang="en-US" sz="1400">
                <a:solidFill>
                  <a:srgbClr val="000000"/>
                </a:solidFill>
                <a:latin typeface="고도 M" panose="02000503000000020004" pitchFamily="2" charset="-127"/>
                <a:ea typeface="고도 M" panose="02000503000000020004" pitchFamily="2" charset="-127"/>
              </a:rPr>
              <a:t> 이미지에 시각화하기</a:t>
            </a:r>
            <a:endParaRPr lang="en-US" altLang="ko-KR" sz="1400">
              <a:solidFill>
                <a:srgbClr val="000000"/>
              </a:solidFill>
              <a:latin typeface="고도 M" panose="02000503000000020004" pitchFamily="2" charset="-127"/>
              <a:ea typeface="고도 M" panose="02000503000000020004" pitchFamily="2" charset="-127"/>
            </a:endParaRPr>
          </a:p>
          <a:p>
            <a:pPr marL="285750" lvl="0" indent="-285750">
              <a:buFont typeface="Arial" panose="020B0604020202020204" pitchFamily="34" charset="0"/>
              <a:buChar char="•"/>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여기서 첫 번째는 처음부터 훈련시킨 작은 </a:t>
            </a:r>
            <a:r>
              <a:rPr lang="ko-KR" altLang="en-US" sz="1400" err="1">
                <a:solidFill>
                  <a:srgbClr val="000000"/>
                </a:solidFill>
                <a:latin typeface="고도 M" panose="02000503000000020004" pitchFamily="2" charset="-127"/>
                <a:ea typeface="고도 M" panose="02000503000000020004" pitchFamily="2" charset="-127"/>
              </a:rPr>
              <a:t>컨브넷을</a:t>
            </a:r>
            <a:r>
              <a:rPr lang="ko-KR" altLang="en-US" sz="1400">
                <a:solidFill>
                  <a:srgbClr val="000000"/>
                </a:solidFill>
                <a:latin typeface="고도 M" panose="02000503000000020004" pitchFamily="2" charset="-127"/>
                <a:ea typeface="고도 M" panose="02000503000000020004" pitchFamily="2" charset="-127"/>
              </a:rPr>
              <a:t> 두 세번째는 이전에 소개된 </a:t>
            </a:r>
            <a:r>
              <a:rPr lang="en-US" altLang="ko-KR" sz="1400">
                <a:solidFill>
                  <a:srgbClr val="000000"/>
                </a:solidFill>
                <a:latin typeface="고도 M" panose="02000503000000020004" pitchFamily="2" charset="-127"/>
                <a:ea typeface="고도 M" panose="02000503000000020004" pitchFamily="2" charset="-127"/>
              </a:rPr>
              <a:t>VGG16 </a:t>
            </a:r>
            <a:r>
              <a:rPr lang="ko-KR" altLang="en-US" sz="1400">
                <a:solidFill>
                  <a:srgbClr val="000000"/>
                </a:solidFill>
                <a:latin typeface="고도 M" panose="02000503000000020004" pitchFamily="2" charset="-127"/>
                <a:ea typeface="고도 M" panose="02000503000000020004" pitchFamily="2" charset="-127"/>
              </a:rPr>
              <a:t>모델을 사용한다</a:t>
            </a:r>
            <a:r>
              <a:rPr lang="en-US" altLang="ko-KR" sz="1400">
                <a:solidFill>
                  <a:srgbClr val="000000"/>
                </a:solidFill>
                <a:latin typeface="고도 M" panose="02000503000000020004" pitchFamily="2" charset="-127"/>
                <a:ea typeface="고도 M" panose="02000503000000020004" pitchFamily="2" charset="-127"/>
              </a:rPr>
              <a:t>. </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TextBox 10">
            <a:extLst>
              <a:ext uri="{FF2B5EF4-FFF2-40B4-BE49-F238E27FC236}">
                <a16:creationId xmlns:a16="http://schemas.microsoft.com/office/drawing/2014/main" id="{A478DF01-ACA6-48ED-911C-36B453ADA2A4}"/>
              </a:ext>
            </a:extLst>
          </p:cNvPr>
          <p:cNvSpPr txBox="1"/>
          <p:nvPr/>
        </p:nvSpPr>
        <p:spPr>
          <a:xfrm>
            <a:off x="1202981" y="4026799"/>
            <a:ext cx="7576373" cy="1384995"/>
          </a:xfrm>
          <a:prstGeom prst="rect">
            <a:avLst/>
          </a:prstGeom>
          <a:noFill/>
        </p:spPr>
        <p:txBody>
          <a:bodyPr wrap="squar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중간층의 활성화 시각화는 어떤 입력이 주어졌을 때 네트워크에 있는 여러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층이 출력하는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그리는 것이다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방법은 네트워크에 의해 학습된 필터들이 어떻게 입력을 분해하는지 보여 준다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너비</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높이</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깊이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채널</a:t>
            </a:r>
            <a:r>
              <a:rPr lang="en-US" altLang="ko-KR" sz="1400">
                <a:solidFill>
                  <a:srgbClr val="000000"/>
                </a:solidFill>
                <a:latin typeface="고도 M" panose="02000503000000020004" pitchFamily="2" charset="-127"/>
                <a:ea typeface="고도 M" panose="02000503000000020004" pitchFamily="2" charset="-127"/>
              </a:rPr>
              <a:t>) 3</a:t>
            </a:r>
            <a:r>
              <a:rPr lang="ko-KR" altLang="en-US" sz="1400">
                <a:solidFill>
                  <a:srgbClr val="000000"/>
                </a:solidFill>
                <a:latin typeface="고도 M" panose="02000503000000020004" pitchFamily="2" charset="-127"/>
                <a:ea typeface="고도 M" panose="02000503000000020004" pitchFamily="2" charset="-127"/>
              </a:rPr>
              <a:t>개의 차원에 대해 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시각화하는</a:t>
            </a:r>
            <a:r>
              <a:rPr lang="ko-KR" altLang="en-US" sz="1400">
                <a:solidFill>
                  <a:srgbClr val="000000"/>
                </a:solidFill>
                <a:latin typeface="고도 M" panose="02000503000000020004" pitchFamily="2" charset="-127"/>
                <a:ea typeface="고도 M" panose="02000503000000020004" pitchFamily="2" charset="-127"/>
              </a:rPr>
              <a:t> 것이 좋다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각 채널은 비교적 독립적인 특성을 인코딩하므로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각 채널 내용을 독립적인 </a:t>
            </a:r>
            <a:r>
              <a:rPr lang="en-US" altLang="ko-KR" sz="1400">
                <a:solidFill>
                  <a:srgbClr val="000000"/>
                </a:solidFill>
                <a:latin typeface="고도 M" panose="02000503000000020004" pitchFamily="2" charset="-127"/>
                <a:ea typeface="고도 M" panose="02000503000000020004" pitchFamily="2" charset="-127"/>
              </a:rPr>
              <a:t>2D </a:t>
            </a:r>
            <a:r>
              <a:rPr lang="ko-KR" altLang="en-US" sz="1400">
                <a:solidFill>
                  <a:srgbClr val="000000"/>
                </a:solidFill>
                <a:latin typeface="고도 M" panose="02000503000000020004" pitchFamily="2" charset="-127"/>
                <a:ea typeface="고도 M" panose="02000503000000020004" pitchFamily="2" charset="-127"/>
              </a:rPr>
              <a:t>이미지로 그리는 것이 괜찮은 방법이다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 name="TextBox 11">
            <a:extLst>
              <a:ext uri="{FF2B5EF4-FFF2-40B4-BE49-F238E27FC236}">
                <a16:creationId xmlns:a16="http://schemas.microsoft.com/office/drawing/2014/main" id="{1D9F93E6-AD1C-46F6-9BC3-1E8131DB5439}"/>
              </a:ext>
            </a:extLst>
          </p:cNvPr>
          <p:cNvSpPr txBox="1"/>
          <p:nvPr/>
        </p:nvSpPr>
        <p:spPr>
          <a:xfrm>
            <a:off x="449730" y="3526200"/>
            <a:ext cx="2581156" cy="338554"/>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 중간층의 활성화 시각화하기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312838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keras.models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load_model</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a:t>
            </a:r>
            <a:r>
              <a:rPr lang="en-US" altLang="ko-KR" sz="1200" err="1">
                <a:solidFill>
                  <a:schemeClr val="tx1"/>
                </a:solidFill>
                <a:latin typeface="Consolas" panose="020B0609020204030204" pitchFamily="49" charset="0"/>
              </a:rPr>
              <a:t>load_model</a:t>
            </a:r>
            <a:r>
              <a:rPr lang="en-US" altLang="ko-KR" sz="1200">
                <a:solidFill>
                  <a:schemeClr val="tx1"/>
                </a:solidFill>
                <a:latin typeface="Consolas" panose="020B0609020204030204" pitchFamily="49" charset="0"/>
              </a:rPr>
              <a:t>('cats_and_dogs_small_2.h5')</a:t>
            </a: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기억을 되살리기 위해서 모델 구조를 출력합니다</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107996" cy="276999"/>
          </a:xfrm>
          <a:prstGeom prst="rect">
            <a:avLst/>
          </a:prstGeom>
          <a:noFill/>
        </p:spPr>
        <p:txBody>
          <a:bodyPr wrap="none" rtlCol="0">
            <a:spAutoFit/>
          </a:bodyPr>
          <a:lstStyle/>
          <a:p>
            <a:pPr lvl="0">
              <a:defRPr/>
            </a:pP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로드 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 name="TextBox 5">
            <a:extLst>
              <a:ext uri="{FF2B5EF4-FFF2-40B4-BE49-F238E27FC236}">
                <a16:creationId xmlns:a16="http://schemas.microsoft.com/office/drawing/2014/main" id="{77186232-9A13-4198-B6A1-3D9A42C6B7B7}"/>
              </a:ext>
            </a:extLst>
          </p:cNvPr>
          <p:cNvSpPr txBox="1"/>
          <p:nvPr/>
        </p:nvSpPr>
        <p:spPr>
          <a:xfrm>
            <a:off x="1067351" y="2044781"/>
            <a:ext cx="4352474" cy="4385816"/>
          </a:xfrm>
          <a:prstGeom prst="rect">
            <a:avLst/>
          </a:prstGeom>
          <a:noFill/>
        </p:spPr>
        <p:txBody>
          <a:bodyPr wrap="none" rtlCol="0">
            <a:spAutoFit/>
          </a:bodyPr>
          <a:lstStyle/>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Layer (type)                 Output Shape              Param #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conv2d_5 (Conv2D)            (None, 148, 148, 32)      896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max_pooling2d_5 (MaxPooling2 (None, 74, 74, 32)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conv2d_6 (Conv2D)            (None, 72, 72, 64)        18496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max_pooling2d_6 (MaxPooling2 (None, 36, 36, 64)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conv2d_7 (Conv2D)            (None, 34, 34, 128)       73856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max_pooling2d_7 (MaxPooling2 (None, 17, 17,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conv2d_8 (Conv2D)            (None, 15, 15, 128)       147584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max_pooling2d_8 (MaxPooling2 (None, 7, 7, 128)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flatten_2 (Flatten)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dropout_1 (Dropout)          (None, 6272)              0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dense_3 (Dense)              (None, 512)               3211776   </a:t>
            </a:r>
          </a:p>
          <a:p>
            <a:r>
              <a:rPr lang="en-US" altLang="ko-KR" sz="900">
                <a:solidFill>
                  <a:schemeClr val="tx1"/>
                </a:solidFill>
                <a:latin typeface="Consolas" panose="020B0609020204030204" pitchFamily="49" charset="0"/>
              </a:rPr>
              <a:t>_________________________________________________________________</a:t>
            </a:r>
          </a:p>
          <a:p>
            <a:r>
              <a:rPr lang="en-US" altLang="ko-KR" sz="900">
                <a:solidFill>
                  <a:schemeClr val="tx1"/>
                </a:solidFill>
                <a:latin typeface="Consolas" panose="020B0609020204030204" pitchFamily="49" charset="0"/>
              </a:rPr>
              <a:t>dense_4 (Dense)              (None, 1)                 513       </a:t>
            </a:r>
          </a:p>
          <a:p>
            <a:r>
              <a:rPr lang="en-US" altLang="ko-KR" sz="900">
                <a:solidFill>
                  <a:schemeClr val="tx1"/>
                </a:solidFill>
                <a:latin typeface="Consolas" panose="020B0609020204030204" pitchFamily="49" charset="0"/>
              </a:rPr>
              <a:t>=================================================================</a:t>
            </a:r>
          </a:p>
          <a:p>
            <a:r>
              <a:rPr lang="en-US" altLang="ko-KR" sz="900">
                <a:solidFill>
                  <a:schemeClr val="tx1"/>
                </a:solidFill>
                <a:latin typeface="Consolas" panose="020B0609020204030204" pitchFamily="49" charset="0"/>
              </a:rPr>
              <a:t>Total params: 3,453,121</a:t>
            </a:r>
          </a:p>
          <a:p>
            <a:r>
              <a:rPr lang="en-US" altLang="ko-KR" sz="900">
                <a:solidFill>
                  <a:schemeClr val="tx1"/>
                </a:solidFill>
                <a:latin typeface="Consolas" panose="020B0609020204030204" pitchFamily="49" charset="0"/>
              </a:rPr>
              <a:t>Trainable params: 3,453,121</a:t>
            </a:r>
          </a:p>
          <a:p>
            <a:r>
              <a:rPr lang="en-US" altLang="ko-KR" sz="900">
                <a:solidFill>
                  <a:schemeClr val="tx1"/>
                </a:solidFill>
                <a:latin typeface="Consolas" panose="020B0609020204030204" pitchFamily="49" charset="0"/>
              </a:rPr>
              <a:t>Non-trainable params: 0</a:t>
            </a:r>
          </a:p>
          <a:p>
            <a:r>
              <a:rPr lang="en-US" altLang="ko-KR" sz="900">
                <a:solidFill>
                  <a:schemeClr val="tx1"/>
                </a:solidFill>
                <a:latin typeface="Consolas" panose="020B0609020204030204" pitchFamily="49" charset="0"/>
              </a:rPr>
              <a:t>_________________________________________________________________</a:t>
            </a:r>
            <a:endParaRPr lang="ko-KR" altLang="en-US" sz="900">
              <a:solidFill>
                <a:schemeClr val="tx1"/>
              </a:solidFill>
              <a:latin typeface="Consolas" panose="020B0609020204030204" pitchFamily="49" charset="0"/>
            </a:endParaRPr>
          </a:p>
        </p:txBody>
      </p:sp>
    </p:spTree>
    <p:extLst>
      <p:ext uri="{BB962C8B-B14F-4D97-AF65-F5344CB8AC3E}">
        <p14:creationId xmlns:p14="http://schemas.microsoft.com/office/powerpoint/2010/main" val="375247004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2862322"/>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a:t>
            </a:r>
            <a:r>
              <a:rPr lang="en-US" altLang="ko-KR" sz="1200" err="1">
                <a:solidFill>
                  <a:schemeClr val="tx1"/>
                </a:solidFill>
                <a:latin typeface="Consolas" panose="020B0609020204030204" pitchFamily="49" charset="0"/>
              </a:rPr>
              <a:t>cats_and_dogs_small</a:t>
            </a:r>
            <a:r>
              <a:rPr lang="en-US" altLang="ko-KR" sz="1200">
                <a:solidFill>
                  <a:schemeClr val="tx1"/>
                </a:solidFill>
                <a:latin typeface="Consolas" panose="020B0609020204030204" pitchFamily="49" charset="0"/>
              </a:rPr>
              <a:t>/test/cats/cat.1700.jpg'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=(150, 150))</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이미지를 </a:t>
            </a:r>
            <a:r>
              <a:rPr lang="en-US" altLang="ko-KR" sz="1200">
                <a:solidFill>
                  <a:schemeClr val="tx1"/>
                </a:solidFill>
                <a:latin typeface="Consolas" panose="020B0609020204030204" pitchFamily="49" charset="0"/>
              </a:rPr>
              <a:t>4D </a:t>
            </a:r>
            <a:r>
              <a:rPr lang="ko-KR" altLang="en-US" sz="1200" err="1">
                <a:solidFill>
                  <a:schemeClr val="tx1"/>
                </a:solidFill>
                <a:latin typeface="Consolas" panose="020B0609020204030204" pitchFamily="49" charset="0"/>
              </a:rPr>
              <a:t>텐서로</a:t>
            </a:r>
            <a:r>
              <a:rPr lang="ko-KR" altLang="en-US" sz="1200">
                <a:solidFill>
                  <a:schemeClr val="tx1"/>
                </a:solidFill>
                <a:latin typeface="Consolas" panose="020B0609020204030204" pitchFamily="49" charset="0"/>
              </a:rPr>
              <a:t> 변경합니다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모델이 훈련될 때 입력에 적용한 </a:t>
            </a:r>
            <a:r>
              <a:rPr lang="ko-KR" altLang="en-US" sz="1200" err="1">
                <a:solidFill>
                  <a:schemeClr val="tx1"/>
                </a:solidFill>
                <a:latin typeface="Consolas" panose="020B0609020204030204" pitchFamily="49" charset="0"/>
              </a:rPr>
              <a:t>전처리</a:t>
            </a:r>
            <a:r>
              <a:rPr lang="ko-KR" altLang="en-US" sz="1200">
                <a:solidFill>
                  <a:schemeClr val="tx1"/>
                </a:solidFill>
                <a:latin typeface="Consolas" panose="020B0609020204030204" pitchFamily="49" charset="0"/>
              </a:rPr>
              <a:t> 방식을 동일하게 사용합니다</a:t>
            </a:r>
          </a:p>
          <a:p>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 /= 255.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(1, 150, 150, 3)</a:t>
            </a:r>
            <a:r>
              <a:rPr lang="ko-KR" altLang="en-US" sz="1200">
                <a:solidFill>
                  <a:schemeClr val="tx1"/>
                </a:solidFill>
                <a:latin typeface="Consolas" panose="020B0609020204030204" pitchFamily="49" charset="0"/>
              </a:rPr>
              <a:t>입니다</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img_tensor.shape</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640193"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개별 이미지 전처리하기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7916235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74096" y="1398450"/>
            <a:ext cx="76919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513353" y="1034802"/>
            <a:ext cx="195624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이미지를 </a:t>
            </a:r>
            <a:r>
              <a:rPr lang="en-US" altLang="ko-KR" sz="1200">
                <a:solidFill>
                  <a:srgbClr val="000000"/>
                </a:solidFill>
                <a:latin typeface="고도 M" panose="02000503000000020004" pitchFamily="2" charset="-127"/>
                <a:ea typeface="고도 M" panose="02000503000000020004" pitchFamily="2" charset="-127"/>
              </a:rPr>
              <a:t>matplotlib</a:t>
            </a:r>
            <a:r>
              <a:rPr lang="ko-KR" altLang="en-US" sz="1200">
                <a:solidFill>
                  <a:srgbClr val="000000"/>
                </a:solidFill>
                <a:latin typeface="고도 M" panose="02000503000000020004" pitchFamily="2" charset="-127"/>
                <a:ea typeface="고도 M" panose="02000503000000020004" pitchFamily="2" charset="-127"/>
              </a:rPr>
              <a:t>로 출력</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0227" name="Picture 3" descr="고양이">
            <a:extLst>
              <a:ext uri="{FF2B5EF4-FFF2-40B4-BE49-F238E27FC236}">
                <a16:creationId xmlns:a16="http://schemas.microsoft.com/office/drawing/2014/main" id="{42AFE572-75A7-46D9-AF2A-05187CBCE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388" y="2228850"/>
            <a:ext cx="248602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27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2685967"/>
            <a:ext cx="7691987"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models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상위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추출합니다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layer.output</a:t>
            </a:r>
            <a:r>
              <a:rPr lang="en-US" altLang="ko-KR" sz="1200">
                <a:solidFill>
                  <a:schemeClr val="tx1"/>
                </a:solidFill>
                <a:latin typeface="Consolas" panose="020B0609020204030204" pitchFamily="49" charset="0"/>
              </a:rPr>
              <a:t> 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입력에 대해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 층의 출력을 반환하는 모델을 만듭니다</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activation_model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models.Model</a:t>
            </a:r>
            <a:r>
              <a:rPr lang="en-US" altLang="ko-KR" sz="1200">
                <a:solidFill>
                  <a:schemeClr val="tx1"/>
                </a:solidFill>
                <a:latin typeface="Consolas" panose="020B0609020204030204" pitchFamily="49" charset="0"/>
              </a:rPr>
              <a:t>(inputs=</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outputs=</a:t>
            </a:r>
            <a:r>
              <a:rPr lang="en-US" altLang="ko-KR" sz="1200" err="1">
                <a:solidFill>
                  <a:schemeClr val="tx1"/>
                </a:solidFill>
                <a:latin typeface="Consolas" panose="020B0609020204030204" pitchFamily="49" charset="0"/>
              </a:rPr>
              <a:t>layer_outputs</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F23BF11B-17CC-41C2-914F-AB724A8086C5}"/>
              </a:ext>
            </a:extLst>
          </p:cNvPr>
          <p:cNvSpPr txBox="1"/>
          <p:nvPr/>
        </p:nvSpPr>
        <p:spPr>
          <a:xfrm>
            <a:off x="630621" y="1034802"/>
            <a:ext cx="7851227" cy="1569660"/>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확인하고 싶은 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추출하기 위해 이미지 배치를 입력으로 받아 모든 </a:t>
            </a:r>
            <a:r>
              <a:rPr lang="ko-KR" altLang="en-US" sz="1200" err="1">
                <a:solidFill>
                  <a:srgbClr val="000000"/>
                </a:solidFill>
                <a:latin typeface="고도 M" panose="02000503000000020004" pitchFamily="2" charset="-127"/>
                <a:ea typeface="고도 M" panose="02000503000000020004" pitchFamily="2" charset="-127"/>
              </a:rPr>
              <a:t>합성곱과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a:t>
            </a:r>
            <a:r>
              <a:rPr lang="ko-KR" altLang="en-US" sz="1200">
                <a:solidFill>
                  <a:srgbClr val="000000"/>
                </a:solidFill>
                <a:latin typeface="고도 M" panose="02000503000000020004" pitchFamily="2" charset="-127"/>
                <a:ea typeface="고도 M" panose="02000503000000020004" pitchFamily="2" charset="-127"/>
              </a:rPr>
              <a:t> 층의 활성화를 출력하는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모델을 만들 것이다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Model </a:t>
            </a:r>
            <a:r>
              <a:rPr lang="ko-KR" altLang="en-US" sz="1200">
                <a:solidFill>
                  <a:srgbClr val="000000"/>
                </a:solidFill>
                <a:latin typeface="고도 M" panose="02000503000000020004" pitchFamily="2" charset="-127"/>
                <a:ea typeface="고도 M" panose="02000503000000020004" pitchFamily="2" charset="-127"/>
              </a:rPr>
              <a:t>클래스를 사용한다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모델 </a:t>
            </a:r>
            <a:r>
              <a:rPr lang="ko-KR" altLang="en-US" sz="1200" err="1">
                <a:solidFill>
                  <a:srgbClr val="000000"/>
                </a:solidFill>
                <a:latin typeface="고도 M" panose="02000503000000020004" pitchFamily="2" charset="-127"/>
                <a:ea typeface="고도 M" panose="02000503000000020004" pitchFamily="2" charset="-127"/>
              </a:rPr>
              <a:t>인트턴스를</a:t>
            </a:r>
            <a:r>
              <a:rPr lang="ko-KR" altLang="en-US" sz="1200">
                <a:solidFill>
                  <a:srgbClr val="000000"/>
                </a:solidFill>
                <a:latin typeface="고도 M" panose="02000503000000020004" pitchFamily="2" charset="-127"/>
                <a:ea typeface="고도 M" panose="02000503000000020004" pitchFamily="2" charset="-127"/>
              </a:rPr>
              <a:t> 만들 때는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매개변수가 필요하다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입력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출력 </a:t>
            </a:r>
            <a:r>
              <a:rPr lang="ko-KR" altLang="en-US" sz="1200" err="1">
                <a:solidFill>
                  <a:srgbClr val="000000"/>
                </a:solidFill>
                <a:latin typeface="고도 M" panose="02000503000000020004" pitchFamily="2" charset="-127"/>
                <a:ea typeface="고도 M" panose="02000503000000020004" pitchFamily="2" charset="-127"/>
              </a:rPr>
              <a:t>텐서이다</a:t>
            </a:r>
            <a:r>
              <a:rPr lang="en-US" altLang="ko-KR" sz="1200">
                <a:solidFill>
                  <a:srgbClr val="000000"/>
                </a:solidFill>
                <a:latin typeface="고도 M" panose="02000503000000020004" pitchFamily="2" charset="-127"/>
                <a:ea typeface="고도 M" panose="02000503000000020004" pitchFamily="2" charset="-127"/>
              </a:rPr>
              <a:t>.</a:t>
            </a:r>
          </a:p>
          <a:p>
            <a:pPr lvl="0">
              <a:defRPr/>
            </a:pP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반환되는 객체는 </a:t>
            </a:r>
            <a:r>
              <a:rPr lang="en-US" altLang="ko-KR" sz="1200">
                <a:solidFill>
                  <a:srgbClr val="000000"/>
                </a:solidFill>
                <a:latin typeface="고도 M" panose="02000503000000020004" pitchFamily="2" charset="-127"/>
                <a:ea typeface="고도 M" panose="02000503000000020004" pitchFamily="2" charset="-127"/>
              </a:rPr>
              <a:t>Sequential</a:t>
            </a:r>
            <a:r>
              <a:rPr lang="ko-KR" altLang="en-US" sz="1200">
                <a:solidFill>
                  <a:srgbClr val="000000"/>
                </a:solidFill>
                <a:latin typeface="고도 M" panose="02000503000000020004" pitchFamily="2" charset="-127"/>
                <a:ea typeface="고도 M" panose="02000503000000020004" pitchFamily="2" charset="-127"/>
              </a:rPr>
              <a:t>과 같은 </a:t>
            </a:r>
            <a:r>
              <a:rPr lang="ko-KR" altLang="en-US" sz="1200" err="1">
                <a:solidFill>
                  <a:srgbClr val="000000"/>
                </a:solidFill>
                <a:latin typeface="고도 M" panose="02000503000000020004" pitchFamily="2" charset="-127"/>
                <a:ea typeface="고도 M" panose="02000503000000020004" pitchFamily="2" charset="-127"/>
              </a:rPr>
              <a:t>케라스</a:t>
            </a:r>
            <a:r>
              <a:rPr lang="ko-KR" altLang="en-US" sz="1200">
                <a:solidFill>
                  <a:srgbClr val="000000"/>
                </a:solidFill>
                <a:latin typeface="고도 M" panose="02000503000000020004" pitchFamily="2" charset="-127"/>
                <a:ea typeface="고도 M" panose="02000503000000020004" pitchFamily="2" charset="-127"/>
              </a:rPr>
              <a:t> 모델이지만 특정 입력과 특정 출력을 매핑한다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F5F13215-9C73-4BDB-AD51-58D3ECD88D4E}"/>
              </a:ext>
            </a:extLst>
          </p:cNvPr>
          <p:cNvSpPr txBox="1"/>
          <p:nvPr/>
        </p:nvSpPr>
        <p:spPr>
          <a:xfrm>
            <a:off x="630621" y="4002137"/>
            <a:ext cx="7851227" cy="646331"/>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입력 이미지가 주입될 때 이 모델은 원본 모델의 활성화 값을 반환한다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모델이 다중 출력 모델이다</a:t>
            </a:r>
            <a:r>
              <a:rPr lang="en-US" altLang="ko-KR" sz="1200">
                <a:solidFill>
                  <a:srgbClr val="000000"/>
                </a:solidFill>
                <a:latin typeface="고도 M" panose="02000503000000020004" pitchFamily="2" charset="-127"/>
                <a:ea typeface="고도 M" panose="02000503000000020004" pitchFamily="2" charset="-127"/>
              </a:rPr>
              <a:t>. </a:t>
            </a:r>
          </a:p>
          <a:p>
            <a:pPr lvl="0">
              <a:defRPr/>
            </a:pPr>
            <a:r>
              <a:rPr lang="ko-KR" altLang="en-US" sz="1200">
                <a:solidFill>
                  <a:srgbClr val="000000"/>
                </a:solidFill>
                <a:latin typeface="고도 M" panose="02000503000000020004" pitchFamily="2" charset="-127"/>
                <a:ea typeface="고도 M" panose="02000503000000020004" pitchFamily="2" charset="-127"/>
              </a:rPr>
              <a:t>일반적으로 모델은 몇 개의 입력과 출력이라도 가질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하나의 입력과 층의 활성화마다 하나씩 총 </a:t>
            </a:r>
            <a:r>
              <a:rPr lang="en-US" altLang="ko-KR" sz="1200">
                <a:solidFill>
                  <a:srgbClr val="000000"/>
                </a:solidFill>
                <a:latin typeface="고도 M" panose="02000503000000020004" pitchFamily="2" charset="-127"/>
                <a:ea typeface="고도 M" panose="02000503000000020004" pitchFamily="2" charset="-127"/>
              </a:rPr>
              <a:t>8</a:t>
            </a:r>
            <a:r>
              <a:rPr lang="ko-KR" altLang="en-US" sz="1200">
                <a:solidFill>
                  <a:srgbClr val="000000"/>
                </a:solidFill>
                <a:latin typeface="고도 M" panose="02000503000000020004" pitchFamily="2" charset="-127"/>
                <a:ea typeface="고도 M" panose="02000503000000020004" pitchFamily="2" charset="-127"/>
              </a:rPr>
              <a:t>개의 출력을 가진다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F983A71E-B332-4FC2-B0A3-F8A75D8785CF}"/>
              </a:ext>
            </a:extLst>
          </p:cNvPr>
          <p:cNvSpPr/>
          <p:nvPr/>
        </p:nvSpPr>
        <p:spPr>
          <a:xfrm>
            <a:off x="789861" y="4776139"/>
            <a:ext cx="7691987"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활성화마다 하나씩 </a:t>
            </a:r>
            <a:r>
              <a:rPr lang="en-US" altLang="ko-KR" sz="1200">
                <a:solidFill>
                  <a:schemeClr val="tx1"/>
                </a:solidFill>
                <a:latin typeface="Consolas" panose="020B0609020204030204" pitchFamily="49" charset="0"/>
              </a:rPr>
              <a:t>8</a:t>
            </a:r>
            <a:r>
              <a:rPr lang="ko-KR" altLang="en-US" sz="1200">
                <a:solidFill>
                  <a:schemeClr val="tx1"/>
                </a:solidFill>
                <a:latin typeface="Consolas" panose="020B0609020204030204" pitchFamily="49" charset="0"/>
              </a:rPr>
              <a:t>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배열로 이루어진 리스트를 반환합니다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activations = </a:t>
            </a:r>
            <a:r>
              <a:rPr lang="en-US" altLang="ko-KR" sz="1200" err="1">
                <a:solidFill>
                  <a:schemeClr val="tx1"/>
                </a:solidFill>
                <a:latin typeface="Consolas" panose="020B0609020204030204" pitchFamily="49" charset="0"/>
              </a:rPr>
              <a:t>activation_model.predict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img_tensor</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444FDF51-D62B-4C5D-A098-F0F75F6D7D7B}"/>
              </a:ext>
            </a:extLst>
          </p:cNvPr>
          <p:cNvSpPr txBox="1"/>
          <p:nvPr/>
        </p:nvSpPr>
        <p:spPr>
          <a:xfrm>
            <a:off x="630621" y="5399812"/>
            <a:ext cx="7851227" cy="461665"/>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이렇게 하면 첫번째 층</a:t>
            </a:r>
            <a:r>
              <a:rPr lang="en-US" altLang="ko-KR" sz="1200">
                <a:solidFill>
                  <a:srgbClr val="000000"/>
                </a:solidFill>
                <a:latin typeface="고도 M" panose="02000503000000020004" pitchFamily="2" charset="-127"/>
                <a:ea typeface="고도 M" panose="02000503000000020004" pitchFamily="2" charset="-127"/>
              </a:rPr>
              <a:t>(activations[0])</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conv2d_1 </a:t>
            </a:r>
            <a:r>
              <a:rPr lang="ko-KR" altLang="en-US" sz="1200">
                <a:solidFill>
                  <a:srgbClr val="000000"/>
                </a:solidFill>
                <a:latin typeface="고도 M" panose="02000503000000020004" pitchFamily="2" charset="-127"/>
                <a:ea typeface="고도 M" panose="02000503000000020004" pitchFamily="2" charset="-127"/>
              </a:rPr>
              <a:t>층임을 알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층의 </a:t>
            </a:r>
            <a:r>
              <a:rPr lang="en-US" altLang="ko-KR" sz="1200">
                <a:solidFill>
                  <a:srgbClr val="000000"/>
                </a:solidFill>
                <a:latin typeface="고도 M" panose="02000503000000020004" pitchFamily="2" charset="-127"/>
                <a:ea typeface="고도 M" panose="02000503000000020004" pitchFamily="2" charset="-127"/>
              </a:rPr>
              <a:t>shape</a:t>
            </a:r>
            <a:r>
              <a:rPr lang="ko-KR" altLang="en-US" sz="1200">
                <a:solidFill>
                  <a:srgbClr val="000000"/>
                </a:solidFill>
                <a:latin typeface="고도 M" panose="02000503000000020004" pitchFamily="2" charset="-127"/>
                <a:ea typeface="고도 M" panose="02000503000000020004" pitchFamily="2" charset="-127"/>
              </a:rPr>
              <a:t>은 </a:t>
            </a:r>
            <a:r>
              <a:rPr lang="en-US" altLang="ko-KR" sz="1200">
                <a:solidFill>
                  <a:srgbClr val="000000"/>
                </a:solidFill>
                <a:latin typeface="고도 M" panose="02000503000000020004" pitchFamily="2" charset="-127"/>
                <a:ea typeface="고도 M" panose="02000503000000020004" pitchFamily="2" charset="-127"/>
              </a:rPr>
              <a:t>(1, 148, 148, 32)</a:t>
            </a:r>
            <a:r>
              <a:rPr lang="ko-KR" altLang="en-US" sz="1200">
                <a:solidFill>
                  <a:srgbClr val="000000"/>
                </a:solidFill>
                <a:latin typeface="고도 M" panose="02000503000000020004" pitchFamily="2" charset="-127"/>
                <a:ea typeface="고도 M" panose="02000503000000020004" pitchFamily="2" charset="-127"/>
              </a:rPr>
              <a:t>이므로 </a:t>
            </a:r>
            <a:r>
              <a:rPr lang="en-US" altLang="ko-KR" sz="1200">
                <a:solidFill>
                  <a:srgbClr val="000000"/>
                </a:solidFill>
                <a:latin typeface="고도 M" panose="02000503000000020004" pitchFamily="2" charset="-127"/>
                <a:ea typeface="고도 M" panose="02000503000000020004" pitchFamily="2" charset="-127"/>
              </a:rPr>
              <a:t>32</a:t>
            </a:r>
            <a:r>
              <a:rPr lang="ko-KR" altLang="en-US" sz="1200">
                <a:solidFill>
                  <a:srgbClr val="000000"/>
                </a:solidFill>
                <a:latin typeface="고도 M" panose="02000503000000020004" pitchFamily="2" charset="-127"/>
                <a:ea typeface="고도 M" panose="02000503000000020004" pitchFamily="2" charset="-127"/>
              </a:rPr>
              <a:t>개의 채널에 각각 이미지를 뽑을 수 있다</a:t>
            </a:r>
            <a:r>
              <a:rPr lang="en-US" altLang="ko-KR" sz="1200">
                <a:solidFill>
                  <a:srgbClr val="000000"/>
                </a:solidFill>
                <a:latin typeface="고도 M" panose="02000503000000020004" pitchFamily="2" charset="-127"/>
                <a:ea typeface="고도 M" panose="02000503000000020004" pitchFamily="2" charset="-127"/>
              </a:rPr>
              <a:t>. 20</a:t>
            </a:r>
            <a:r>
              <a:rPr lang="ko-KR" altLang="en-US" sz="1200">
                <a:solidFill>
                  <a:srgbClr val="000000"/>
                </a:solidFill>
                <a:latin typeface="고도 M" panose="02000503000000020004" pitchFamily="2" charset="-127"/>
                <a:ea typeface="고도 M" panose="02000503000000020004" pitchFamily="2" charset="-127"/>
              </a:rPr>
              <a:t>번째 채널에 이미지는 다음과 같이 그릴 수 있다</a:t>
            </a:r>
            <a:r>
              <a:rPr lang="en-US" altLang="ko-KR" sz="1200">
                <a:solidFill>
                  <a:srgbClr val="000000"/>
                </a:solidFill>
                <a:latin typeface="고도 M" panose="02000503000000020004" pitchFamily="2" charset="-127"/>
                <a:ea typeface="고도 M" panose="02000503000000020004" pitchFamily="2" charset="-127"/>
              </a:rPr>
              <a:t>.</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19216966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789861" y="1094866"/>
            <a:ext cx="76919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 = activations[0]</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19],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9" name="TextBox 8">
            <a:extLst>
              <a:ext uri="{FF2B5EF4-FFF2-40B4-BE49-F238E27FC236}">
                <a16:creationId xmlns:a16="http://schemas.microsoft.com/office/drawing/2014/main" id="{F5F13215-9C73-4BDB-AD51-58D3ECD88D4E}"/>
              </a:ext>
            </a:extLst>
          </p:cNvPr>
          <p:cNvSpPr txBox="1"/>
          <p:nvPr/>
        </p:nvSpPr>
        <p:spPr>
          <a:xfrm>
            <a:off x="710240" y="6223267"/>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이 채널은 </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밝은 녹색 점</a:t>
            </a:r>
            <a:r>
              <a:rPr lang="en-US" altLang="ko-KR" sz="1100">
                <a:solidFill>
                  <a:srgbClr val="000000"/>
                </a:solidFill>
                <a:latin typeface="고도 M" panose="02000503000000020004" pitchFamily="2" charset="-127"/>
                <a:ea typeface="고도 M" panose="02000503000000020004" pitchFamily="2" charset="-127"/>
              </a:rPr>
              <a:t>'</a:t>
            </a:r>
            <a:r>
              <a:rPr lang="ko-KR" altLang="en-US" sz="1100">
                <a:solidFill>
                  <a:srgbClr val="000000"/>
                </a:solidFill>
                <a:latin typeface="고도 M" panose="02000503000000020004" pitchFamily="2" charset="-127"/>
                <a:ea typeface="고도 M" panose="02000503000000020004" pitchFamily="2" charset="-127"/>
              </a:rPr>
              <a:t>을 감지하는 것 같아 고양이 눈을 인코딩하기 좋다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네트워크의 모든 활성화를 시각화해 보자</a:t>
            </a:r>
            <a:r>
              <a:rPr lang="en-US" altLang="ko-KR" sz="1100">
                <a:solidFill>
                  <a:srgbClr val="000000"/>
                </a:solidFill>
                <a:latin typeface="고도 M" panose="02000503000000020004" pitchFamily="2" charset="-127"/>
                <a:ea typeface="고도 M" panose="02000503000000020004" pitchFamily="2" charset="-127"/>
              </a:rPr>
              <a:t>. 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추출한 결과를 나란히 쌓아보자</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182274" name="Picture 2">
            <a:extLst>
              <a:ext uri="{FF2B5EF4-FFF2-40B4-BE49-F238E27FC236}">
                <a16:creationId xmlns:a16="http://schemas.microsoft.com/office/drawing/2014/main" id="{4A6ACFB5-438F-46C2-B8F4-7FD14A89B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729" y="1741197"/>
            <a:ext cx="1861410" cy="179866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9DDD554D-3744-4D9D-8E2D-9643F5EFACFD}"/>
              </a:ext>
            </a:extLst>
          </p:cNvPr>
          <p:cNvSpPr/>
          <p:nvPr/>
        </p:nvSpPr>
        <p:spPr>
          <a:xfrm>
            <a:off x="789861" y="3744809"/>
            <a:ext cx="76919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first_layer_activation</a:t>
            </a:r>
            <a:r>
              <a:rPr lang="en-US" altLang="ko-KR" sz="1200">
                <a:solidFill>
                  <a:schemeClr val="tx1"/>
                </a:solidFill>
                <a:latin typeface="Consolas" panose="020B0609020204030204" pitchFamily="49" charset="0"/>
              </a:rPr>
              <a:t>[0, :, :, 15],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82276" name="Picture 4">
            <a:extLst>
              <a:ext uri="{FF2B5EF4-FFF2-40B4-BE49-F238E27FC236}">
                <a16:creationId xmlns:a16="http://schemas.microsoft.com/office/drawing/2014/main" id="{1D57BC17-75D6-41FC-B001-B4A3857BD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196" y="4314026"/>
            <a:ext cx="1925943" cy="186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5547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115681" y="2334272"/>
            <a:ext cx="76919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층의 이름을 그래프 제목으로 사용합니다</a:t>
            </a:r>
          </a:p>
          <a:p>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for layer in </a:t>
            </a:r>
            <a:r>
              <a:rPr lang="en-US" altLang="ko-KR" sz="1200" err="1">
                <a:solidFill>
                  <a:schemeClr val="tx1"/>
                </a:solidFill>
                <a:latin typeface="Consolas" panose="020B0609020204030204" pitchFamily="49" charset="0"/>
              </a:rPr>
              <a:t>model.layers</a:t>
            </a:r>
            <a:r>
              <a:rPr lang="en-US" altLang="ko-KR" sz="1200">
                <a:solidFill>
                  <a:schemeClr val="tx1"/>
                </a:solidFill>
                <a:latin typeface="Consolas" panose="020B0609020204030204" pitchFamily="49" charset="0"/>
              </a:rPr>
              <a: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layer_names.append</a:t>
            </a:r>
            <a:r>
              <a:rPr lang="en-US" altLang="ko-KR" sz="1200">
                <a:solidFill>
                  <a:schemeClr val="tx1"/>
                </a:solidFill>
                <a:latin typeface="Consolas" panose="020B0609020204030204" pitchFamily="49" charset="0"/>
              </a:rPr>
              <a:t>(layer.name)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16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맵을</a:t>
            </a:r>
            <a:r>
              <a:rPr lang="ko-KR" altLang="en-US" sz="1200">
                <a:solidFill>
                  <a:schemeClr val="tx1"/>
                </a:solidFill>
                <a:latin typeface="Consolas" panose="020B0609020204030204" pitchFamily="49" charset="0"/>
              </a:rPr>
              <a:t> 그립니다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 in zip(</a:t>
            </a:r>
            <a:r>
              <a:rPr lang="en-US" altLang="ko-KR" sz="1200" err="1">
                <a:solidFill>
                  <a:schemeClr val="tx1"/>
                </a:solidFill>
                <a:latin typeface="Consolas" panose="020B0609020204030204" pitchFamily="49" charset="0"/>
              </a:rPr>
              <a:t>layer_names</a:t>
            </a:r>
            <a:r>
              <a:rPr lang="en-US" altLang="ko-KR" sz="1200">
                <a:solidFill>
                  <a:schemeClr val="tx1"/>
                </a:solidFill>
                <a:latin typeface="Consolas" panose="020B0609020204030204" pitchFamily="49" charset="0"/>
              </a:rPr>
              <a:t>, activations):</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맵에</a:t>
            </a:r>
            <a:r>
              <a:rPr lang="ko-KR" altLang="en-US" sz="1200">
                <a:solidFill>
                  <a:schemeClr val="tx1"/>
                </a:solidFill>
                <a:latin typeface="Consolas" panose="020B0609020204030204" pitchFamily="49" charset="0"/>
              </a:rPr>
              <a:t> 있는 특성의 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a:t>
            </a:r>
            <a:r>
              <a:rPr lang="ko-KR" altLang="en-US" sz="1200" err="1">
                <a:solidFill>
                  <a:schemeClr val="tx1"/>
                </a:solidFill>
                <a:latin typeface="Consolas" panose="020B0609020204030204" pitchFamily="49" charset="0"/>
              </a:rPr>
              <a:t>맵의</a:t>
            </a:r>
            <a:r>
              <a:rPr lang="ko-KR" altLang="en-US" sz="1200">
                <a:solidFill>
                  <a:schemeClr val="tx1"/>
                </a:solidFill>
                <a:latin typeface="Consolas" panose="020B0609020204030204" pitchFamily="49" charset="0"/>
              </a:rPr>
              <a:t> 크기는 </a:t>
            </a:r>
            <a:r>
              <a:rPr lang="en-US" altLang="ko-KR" sz="1200">
                <a:solidFill>
                  <a:schemeClr val="tx1"/>
                </a:solidFill>
                <a:latin typeface="Consolas" panose="020B0609020204030204" pitchFamily="49" charset="0"/>
              </a:rPr>
              <a:t>(1, size, size,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입니다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layer_activation.shape</a:t>
            </a:r>
            <a:r>
              <a:rPr lang="en-US" altLang="ko-KR" sz="1200">
                <a:solidFill>
                  <a:schemeClr val="tx1"/>
                </a:solidFill>
                <a:latin typeface="Consolas" panose="020B0609020204030204" pitchFamily="49" charset="0"/>
              </a:rPr>
              <a:t>[1]</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활성화 채널을 위한 그리드 크기를 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images_per_row</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((size * </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size))</a:t>
            </a:r>
          </a:p>
        </p:txBody>
      </p:sp>
      <p:sp>
        <p:nvSpPr>
          <p:cNvPr id="8" name="TextBox 7">
            <a:extLst>
              <a:ext uri="{FF2B5EF4-FFF2-40B4-BE49-F238E27FC236}">
                <a16:creationId xmlns:a16="http://schemas.microsoft.com/office/drawing/2014/main" id="{6FFD6F2F-8C24-4606-B4ED-A08F23BCD193}"/>
              </a:ext>
            </a:extLst>
          </p:cNvPr>
          <p:cNvSpPr txBox="1"/>
          <p:nvPr/>
        </p:nvSpPr>
        <p:spPr>
          <a:xfrm>
            <a:off x="740980" y="1365980"/>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TextBox 9">
            <a:extLst>
              <a:ext uri="{FF2B5EF4-FFF2-40B4-BE49-F238E27FC236}">
                <a16:creationId xmlns:a16="http://schemas.microsoft.com/office/drawing/2014/main" id="{A80BDA53-FF65-4A8D-A78B-49EBFAD5B209}"/>
              </a:ext>
            </a:extLst>
          </p:cNvPr>
          <p:cNvSpPr txBox="1"/>
          <p:nvPr/>
        </p:nvSpPr>
        <p:spPr>
          <a:xfrm>
            <a:off x="1188461" y="1844856"/>
            <a:ext cx="7851227" cy="430887"/>
          </a:xfrm>
          <a:prstGeom prst="rect">
            <a:avLst/>
          </a:prstGeom>
          <a:noFill/>
        </p:spPr>
        <p:txBody>
          <a:bodyPr wrap="square" rtlCol="0">
            <a:spAutoFit/>
          </a:bodyPr>
          <a:lstStyle/>
          <a:p>
            <a:pPr lvl="0">
              <a:defRPr/>
            </a:pPr>
            <a:r>
              <a:rPr lang="ko-KR" altLang="en-US" sz="1100">
                <a:solidFill>
                  <a:srgbClr val="000000"/>
                </a:solidFill>
                <a:latin typeface="고도 M" panose="02000503000000020004" pitchFamily="2" charset="-127"/>
                <a:ea typeface="고도 M" panose="02000503000000020004" pitchFamily="2" charset="-127"/>
              </a:rPr>
              <a:t>학습한 필터는 결정적이지 않기 때문에 모두 다른 값을 가진다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여기는 가로 에지를 감지하도록 </a:t>
            </a:r>
            <a:r>
              <a:rPr lang="ko-KR" altLang="en-US" sz="1100" err="1">
                <a:solidFill>
                  <a:srgbClr val="000000"/>
                </a:solidFill>
                <a:latin typeface="고도 M" panose="02000503000000020004" pitchFamily="2" charset="-127"/>
                <a:ea typeface="고도 M" panose="02000503000000020004" pitchFamily="2" charset="-127"/>
              </a:rPr>
              <a:t>인코딩된</a:t>
            </a:r>
            <a:r>
              <a:rPr lang="ko-KR" altLang="en-US" sz="1100">
                <a:solidFill>
                  <a:srgbClr val="000000"/>
                </a:solidFill>
                <a:latin typeface="고도 M" panose="02000503000000020004" pitchFamily="2" charset="-127"/>
                <a:ea typeface="고도 M" panose="02000503000000020004" pitchFamily="2" charset="-127"/>
              </a:rPr>
              <a:t> 것 같다</a:t>
            </a:r>
            <a:r>
              <a:rPr lang="en-US" altLang="ko-KR" sz="1100">
                <a:solidFill>
                  <a:srgbClr val="000000"/>
                </a:solidFill>
                <a:latin typeface="고도 M" panose="02000503000000020004" pitchFamily="2" charset="-127"/>
                <a:ea typeface="고도 M" panose="02000503000000020004" pitchFamily="2" charset="-127"/>
              </a:rPr>
              <a:t>. </a:t>
            </a:r>
            <a:r>
              <a:rPr lang="ko-KR" altLang="en-US" sz="1100">
                <a:solidFill>
                  <a:srgbClr val="000000"/>
                </a:solidFill>
                <a:latin typeface="고도 M" panose="02000503000000020004" pitchFamily="2" charset="-127"/>
                <a:ea typeface="고도 M" panose="02000503000000020004" pitchFamily="2" charset="-127"/>
              </a:rPr>
              <a:t>이제 </a:t>
            </a:r>
            <a:r>
              <a:rPr lang="en-US" altLang="ko-KR" sz="1100">
                <a:solidFill>
                  <a:srgbClr val="000000"/>
                </a:solidFill>
                <a:latin typeface="고도 M" panose="02000503000000020004" pitchFamily="2" charset="-127"/>
                <a:ea typeface="고도 M" panose="02000503000000020004" pitchFamily="2" charset="-127"/>
              </a:rPr>
              <a:t>8</a:t>
            </a:r>
            <a:r>
              <a:rPr lang="ko-KR" altLang="en-US" sz="1100">
                <a:solidFill>
                  <a:srgbClr val="000000"/>
                </a:solidFill>
                <a:latin typeface="고도 M" panose="02000503000000020004" pitchFamily="2" charset="-127"/>
                <a:ea typeface="고도 M" panose="02000503000000020004" pitchFamily="2" charset="-127"/>
              </a:rPr>
              <a:t>개의 활성화 </a:t>
            </a:r>
            <a:r>
              <a:rPr lang="ko-KR" altLang="en-US" sz="1100" err="1">
                <a:solidFill>
                  <a:srgbClr val="000000"/>
                </a:solidFill>
                <a:latin typeface="고도 M" panose="02000503000000020004" pitchFamily="2" charset="-127"/>
                <a:ea typeface="고도 M" panose="02000503000000020004" pitchFamily="2" charset="-127"/>
              </a:rPr>
              <a:t>맵에서</a:t>
            </a:r>
            <a:r>
              <a:rPr lang="ko-KR" altLang="en-US" sz="1100">
                <a:solidFill>
                  <a:srgbClr val="000000"/>
                </a:solidFill>
                <a:latin typeface="고도 M" panose="02000503000000020004" pitchFamily="2" charset="-127"/>
                <a:ea typeface="고도 M" panose="02000503000000020004" pitchFamily="2" charset="-127"/>
              </a:rPr>
              <a:t> 추출한 모든 채널을 그리기 위해 하나의 큰 이미지 </a:t>
            </a:r>
            <a:r>
              <a:rPr lang="ko-KR" altLang="en-US" sz="1100" err="1">
                <a:solidFill>
                  <a:srgbClr val="000000"/>
                </a:solidFill>
                <a:latin typeface="고도 M" panose="02000503000000020004" pitchFamily="2" charset="-127"/>
                <a:ea typeface="고도 M" panose="02000503000000020004" pitchFamily="2" charset="-127"/>
              </a:rPr>
              <a:t>텐서에</a:t>
            </a:r>
            <a:r>
              <a:rPr lang="ko-KR" altLang="en-US" sz="1100">
                <a:solidFill>
                  <a:srgbClr val="000000"/>
                </a:solidFill>
                <a:latin typeface="고도 M" panose="02000503000000020004" pitchFamily="2" charset="-127"/>
                <a:ea typeface="고도 M" panose="02000503000000020004" pitchFamily="2" charset="-127"/>
              </a:rPr>
              <a:t> 결과를 출력한다</a:t>
            </a:r>
            <a:r>
              <a:rPr lang="en-US" altLang="ko-KR" sz="1100">
                <a:solidFill>
                  <a:srgbClr val="000000"/>
                </a:solidFill>
                <a:latin typeface="고도 M" panose="02000503000000020004" pitchFamily="2" charset="-127"/>
                <a:ea typeface="고도 M" panose="02000503000000020004" pitchFamily="2" charset="-127"/>
              </a:rPr>
              <a:t>.</a:t>
            </a:r>
            <a:endParaRPr kumimoji="1" lang="ko-KR" altLang="en-US" sz="105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8441439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7" name="직사각형 6">
            <a:extLst>
              <a:ext uri="{FF2B5EF4-FFF2-40B4-BE49-F238E27FC236}">
                <a16:creationId xmlns:a16="http://schemas.microsoft.com/office/drawing/2014/main" id="{75008C13-DAFC-4979-82B0-6952040966FD}"/>
              </a:ext>
            </a:extLst>
          </p:cNvPr>
          <p:cNvSpPr/>
          <p:nvPr/>
        </p:nvSpPr>
        <p:spPr>
          <a:xfrm>
            <a:off x="1047364" y="1416040"/>
            <a:ext cx="7691987" cy="4524315"/>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각 활성화를 하나의 큰 그리드에 채웁니다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col in range(</a:t>
            </a:r>
            <a:r>
              <a:rPr lang="en-US" altLang="ko-KR" sz="1200" err="1">
                <a:solidFill>
                  <a:schemeClr val="tx1"/>
                </a:solidFill>
                <a:latin typeface="Consolas" panose="020B0609020204030204" pitchFamily="49" charset="0"/>
              </a:rPr>
              <a:t>n_cols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row in range(</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layer_activation</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col * </a:t>
            </a:r>
            <a:r>
              <a:rPr lang="en-US" altLang="ko-KR" sz="1200" err="1">
                <a:solidFill>
                  <a:schemeClr val="tx1"/>
                </a:solidFill>
                <a:latin typeface="Consolas" panose="020B0609020204030204" pitchFamily="49" charset="0"/>
              </a:rPr>
              <a:t>images_per_row</a:t>
            </a:r>
            <a:r>
              <a:rPr lang="en-US" altLang="ko-KR" sz="1200">
                <a:solidFill>
                  <a:schemeClr val="tx1"/>
                </a:solidFill>
                <a:latin typeface="Consolas" panose="020B0609020204030204" pitchFamily="49" charset="0"/>
              </a:rPr>
              <a:t> + row]</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그래프로 나타내기 좋게 특성을 처리합니다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channel_image.std</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64</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128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channel_image</a:t>
            </a:r>
            <a:r>
              <a:rPr lang="en-US" altLang="ko-KR" sz="1200">
                <a:solidFill>
                  <a:schemeClr val="tx1"/>
                </a:solidFill>
                <a:latin typeface="Consolas" panose="020B0609020204030204" pitchFamily="49" charset="0"/>
              </a:rPr>
              <a:t>,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[col * size : (col + 1) * size,</a:t>
            </a:r>
          </a:p>
          <a:p>
            <a:r>
              <a:rPr lang="en-US" altLang="ko-KR" sz="1200">
                <a:solidFill>
                  <a:schemeClr val="tx1"/>
                </a:solidFill>
                <a:latin typeface="Consolas" panose="020B0609020204030204" pitchFamily="49" charset="0"/>
              </a:rPr>
              <a:t>                         row * size : (row + 1) * size] = </a:t>
            </a:r>
            <a:r>
              <a:rPr lang="en-US" altLang="ko-KR" sz="1200" err="1">
                <a:solidFill>
                  <a:schemeClr val="tx1"/>
                </a:solidFill>
                <a:latin typeface="Consolas" panose="020B0609020204030204" pitchFamily="49" charset="0"/>
              </a:rPr>
              <a:t>channel_image</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그리드를 출력합니다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scale = 1. / size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plt.figure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figsize</a:t>
            </a:r>
            <a:r>
              <a:rPr lang="en-US" altLang="ko-KR" sz="1200">
                <a:solidFill>
                  <a:schemeClr val="tx1"/>
                </a:solidFill>
                <a:latin typeface="Consolas" panose="020B0609020204030204" pitchFamily="49" charset="0"/>
              </a:rPr>
              <a:t>=(scale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[1],</a:t>
            </a:r>
          </a:p>
          <a:p>
            <a:r>
              <a:rPr lang="en-US" altLang="ko-KR" sz="1200">
                <a:solidFill>
                  <a:schemeClr val="tx1"/>
                </a:solidFill>
                <a:latin typeface="Consolas" panose="020B0609020204030204" pitchFamily="49" charset="0"/>
              </a:rPr>
              <a:t>                        scale * </a:t>
            </a:r>
            <a:r>
              <a:rPr lang="en-US" altLang="ko-KR" sz="1200" err="1">
                <a:solidFill>
                  <a:schemeClr val="tx1"/>
                </a:solidFill>
                <a:latin typeface="Consolas" panose="020B0609020204030204" pitchFamily="49" charset="0"/>
              </a:rPr>
              <a:t>display_grid.shape</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plt.title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plt.grid</a:t>
            </a:r>
            <a:r>
              <a:rPr lang="en-US" altLang="ko-KR" sz="1200">
                <a:solidFill>
                  <a:schemeClr val="tx1"/>
                </a:solidFill>
                <a:latin typeface="Consolas" panose="020B0609020204030204" pitchFamily="49" charset="0"/>
              </a:rPr>
              <a:t>(False)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display_grid</a:t>
            </a:r>
            <a:r>
              <a:rPr lang="en-US" altLang="ko-KR" sz="1200">
                <a:solidFill>
                  <a:schemeClr val="tx1"/>
                </a:solidFill>
                <a:latin typeface="Consolas" panose="020B0609020204030204" pitchFamily="49" charset="0"/>
              </a:rPr>
              <a:t>, aspect='auto', </a:t>
            </a:r>
            <a:r>
              <a:rPr lang="en-US" altLang="ko-KR" sz="1200" err="1">
                <a:solidFill>
                  <a:schemeClr val="tx1"/>
                </a:solidFill>
                <a:latin typeface="Consolas" panose="020B0609020204030204" pitchFamily="49" charset="0"/>
              </a:rPr>
              <a:t>cmap</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viridis</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FFD6F2F-8C24-4606-B4ED-A08F23BCD193}"/>
              </a:ext>
            </a:extLst>
          </p:cNvPr>
          <p:cNvSpPr txBox="1"/>
          <p:nvPr/>
        </p:nvSpPr>
        <p:spPr>
          <a:xfrm>
            <a:off x="667407" y="964808"/>
            <a:ext cx="7851227" cy="276999"/>
          </a:xfrm>
          <a:prstGeom prst="rect">
            <a:avLst/>
          </a:prstGeom>
          <a:noFill/>
        </p:spPr>
        <p:txBody>
          <a:bodyPr wrap="squar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중간층의 모든 활성화에 있는 채널 시각화하기</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85979868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98A6974D-E9A5-4F5E-BD14-AB3CC93DECBC}"/>
              </a:ext>
            </a:extLst>
          </p:cNvPr>
          <p:cNvGrpSpPr/>
          <p:nvPr/>
        </p:nvGrpSpPr>
        <p:grpSpPr>
          <a:xfrm>
            <a:off x="1372394" y="1194674"/>
            <a:ext cx="7493082" cy="4659897"/>
            <a:chOff x="762794" y="863599"/>
            <a:chExt cx="8915400" cy="5544427"/>
          </a:xfrm>
        </p:grpSpPr>
        <p:pic>
          <p:nvPicPr>
            <p:cNvPr id="186370" name="Picture 2">
              <a:extLst>
                <a:ext uri="{FF2B5EF4-FFF2-40B4-BE49-F238E27FC236}">
                  <a16:creationId xmlns:a16="http://schemas.microsoft.com/office/drawing/2014/main" id="{829A8733-7236-42D8-9322-92B04A978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94" y="8635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2" name="Picture 4">
              <a:extLst>
                <a:ext uri="{FF2B5EF4-FFF2-40B4-BE49-F238E27FC236}">
                  <a16:creationId xmlns:a16="http://schemas.microsoft.com/office/drawing/2014/main" id="{978C7301-2A3D-466F-B773-848BEC602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2349499"/>
              <a:ext cx="891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6374" name="Picture 6">
              <a:extLst>
                <a:ext uri="{FF2B5EF4-FFF2-40B4-BE49-F238E27FC236}">
                  <a16:creationId xmlns:a16="http://schemas.microsoft.com/office/drawing/2014/main" id="{BC302322-F69E-4D67-9514-002AC0C43A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4" y="3893426"/>
              <a:ext cx="8915400" cy="2514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77172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grpSp>
        <p:nvGrpSpPr>
          <p:cNvPr id="2" name="그룹 1">
            <a:extLst>
              <a:ext uri="{FF2B5EF4-FFF2-40B4-BE49-F238E27FC236}">
                <a16:creationId xmlns:a16="http://schemas.microsoft.com/office/drawing/2014/main" id="{72D36FEF-689E-4625-916E-348AEA3F1D3F}"/>
              </a:ext>
            </a:extLst>
          </p:cNvPr>
          <p:cNvGrpSpPr/>
          <p:nvPr/>
        </p:nvGrpSpPr>
        <p:grpSpPr>
          <a:xfrm>
            <a:off x="1140372" y="779079"/>
            <a:ext cx="7236372" cy="5675014"/>
            <a:chOff x="725214" y="800100"/>
            <a:chExt cx="8952980" cy="7021238"/>
          </a:xfrm>
        </p:grpSpPr>
        <p:pic>
          <p:nvPicPr>
            <p:cNvPr id="187394" name="Picture 2">
              <a:extLst>
                <a:ext uri="{FF2B5EF4-FFF2-40B4-BE49-F238E27FC236}">
                  <a16:creationId xmlns:a16="http://schemas.microsoft.com/office/drawing/2014/main" id="{7893BA8E-9499-449B-8B00-B0A4B7926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14" y="800100"/>
              <a:ext cx="89154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87396" name="Picture 4">
              <a:extLst>
                <a:ext uri="{FF2B5EF4-FFF2-40B4-BE49-F238E27FC236}">
                  <a16:creationId xmlns:a16="http://schemas.microsoft.com/office/drawing/2014/main" id="{5582C0D6-916C-447D-954A-089573584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94" y="3230288"/>
              <a:ext cx="8915400" cy="4591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97039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8418" name="Picture 2">
            <a:extLst>
              <a:ext uri="{FF2B5EF4-FFF2-40B4-BE49-F238E27FC236}">
                <a16:creationId xmlns:a16="http://schemas.microsoft.com/office/drawing/2014/main" id="{9B7DE503-255D-4104-A491-57E00CA91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71048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89442" name="Picture 2">
            <a:extLst>
              <a:ext uri="{FF2B5EF4-FFF2-40B4-BE49-F238E27FC236}">
                <a16:creationId xmlns:a16="http://schemas.microsoft.com/office/drawing/2014/main" id="{4EFA1E9B-06BE-40CD-8E8B-1AD473057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33475"/>
            <a:ext cx="89154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0367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pic>
        <p:nvPicPr>
          <p:cNvPr id="190466" name="Picture 2">
            <a:extLst>
              <a:ext uri="{FF2B5EF4-FFF2-40B4-BE49-F238E27FC236}">
                <a16:creationId xmlns:a16="http://schemas.microsoft.com/office/drawing/2014/main" id="{F7361CB4-C789-4781-BB8D-042A756FC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133475"/>
            <a:ext cx="88582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03403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20111" y="908981"/>
            <a:ext cx="9428518" cy="5478423"/>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몇 가지 주목할 내용이 있다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첫 번째 층은 여러 종류의 에지 감지기를 모아 놓은 것 같다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단계의 활성화에는 초기 사진에 있는 거의 모든 정보가 유지된다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상위 층으로 갈수록 활성화는 점점 더 추상적으로 되고 시각적으로 이해하기 어려워진다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고양이 귀</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고양이 눈</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과 같이 고수준의 개념을 인코딩하기 시작한다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상위 층의 표현은 이미지의 시각적 콘텐츠에 관한 정보가 점점 줄어들고 이미지의 클래스에 관한 정보가 점점 증가한다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marL="742950" lvl="1" indent="-285750">
              <a:buFont typeface="Arial" panose="020B0604020202020204" pitchFamily="34" charset="0"/>
              <a:buChar char="•"/>
            </a:pPr>
            <a:r>
              <a:rPr lang="ko-KR" altLang="en-US" sz="1400">
                <a:solidFill>
                  <a:srgbClr val="000000"/>
                </a:solidFill>
                <a:latin typeface="고도 M" panose="02000503000000020004" pitchFamily="2" charset="-127"/>
                <a:ea typeface="고도 M" panose="02000503000000020004" pitchFamily="2" charset="-127"/>
              </a:rPr>
              <a:t>비어 있는 활성화가 층이 깊어짐에 따라 늘어난다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첫 번째 층에서는 모든 필터가 입력 이미지에 활성화되었지만 층을 올라가면서 활성화되지 않는 필터들이 생긴다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필터에 </a:t>
            </a:r>
            <a:r>
              <a:rPr lang="ko-KR" altLang="en-US" sz="1400" err="1">
                <a:solidFill>
                  <a:srgbClr val="000000"/>
                </a:solidFill>
                <a:latin typeface="고도 M" panose="02000503000000020004" pitchFamily="2" charset="-127"/>
                <a:ea typeface="고도 M" panose="02000503000000020004" pitchFamily="2" charset="-127"/>
              </a:rPr>
              <a:t>인코딩된</a:t>
            </a:r>
            <a:r>
              <a:rPr lang="ko-KR" altLang="en-US" sz="1400">
                <a:solidFill>
                  <a:srgbClr val="000000"/>
                </a:solidFill>
                <a:latin typeface="고도 M" panose="02000503000000020004" pitchFamily="2" charset="-127"/>
                <a:ea typeface="고도 M" panose="02000503000000020004" pitchFamily="2" charset="-127"/>
              </a:rPr>
              <a:t> 패턴이 입력 이미지에 나타나지 않았다는 것을 의미 한다</a:t>
            </a:r>
            <a:r>
              <a:rPr lang="en-US" altLang="ko-KR" sz="1400">
                <a:solidFill>
                  <a:srgbClr val="000000"/>
                </a:solidFill>
                <a:latin typeface="고도 M" panose="02000503000000020004" pitchFamily="2" charset="-127"/>
                <a:ea typeface="고도 M" panose="02000503000000020004" pitchFamily="2" charset="-127"/>
              </a:rPr>
              <a:t>.</a:t>
            </a:r>
          </a:p>
          <a:p>
            <a:pPr marL="285750" lvl="0" indent="-285750">
              <a:buFont typeface="Arial" panose="020B0604020202020204" pitchFamily="34" charset="0"/>
              <a:buChar char="•"/>
            </a:pPr>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심층 신경망이 학습한 표현에서 일반적으로 나타나는 중요한 특징을 조금 전 확인했다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층에서 추출한 특성은 층의 깊이를 따라 점점 더 추상적이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높은 층의 활성화는 특정 입력에 관한 시각적 정보가 점점 줄어들고 타깃에 관한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경우에는 강아지 또는 고양이 이미지의 클래스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가 점점 더 증가한다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심층 신경망은 입력되는 원본 데이터</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여기서는 </a:t>
            </a:r>
            <a:r>
              <a:rPr lang="en-US" altLang="ko-KR" sz="1400">
                <a:solidFill>
                  <a:srgbClr val="000000"/>
                </a:solidFill>
                <a:latin typeface="고도 M" panose="02000503000000020004" pitchFamily="2" charset="-127"/>
                <a:ea typeface="고도 M" panose="02000503000000020004" pitchFamily="2" charset="-127"/>
              </a:rPr>
              <a:t>RGB </a:t>
            </a:r>
            <a:r>
              <a:rPr lang="ko-KR" altLang="en-US" sz="1400">
                <a:solidFill>
                  <a:srgbClr val="000000"/>
                </a:solidFill>
                <a:latin typeface="고도 M" panose="02000503000000020004" pitchFamily="2" charset="-127"/>
                <a:ea typeface="고도 M" panose="02000503000000020004" pitchFamily="2" charset="-127"/>
              </a:rPr>
              <a:t>포맷의 사진</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대한 정보 정제 파이프라인처럼 작동한다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반복적인 변환을 통해 관계없는 정보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예를 들어 이미지에 있는 특정 요소</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걸러내고 유용한 정보는 강조되고 개선된다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여기에서는 이미지의 클래스</a:t>
            </a:r>
            <a:r>
              <a:rPr lang="en-US" altLang="ko-KR" sz="1400">
                <a:solidFill>
                  <a:srgbClr val="000000"/>
                </a:solidFill>
                <a:latin typeface="고도 M" panose="02000503000000020004" pitchFamily="2" charset="-127"/>
                <a:ea typeface="고도 M" panose="02000503000000020004" pitchFamily="2" charset="-127"/>
              </a:rPr>
              <a:t>).</a:t>
            </a:r>
          </a:p>
          <a:p>
            <a:pPr lvl="0"/>
            <a:endParaRPr lang="en-US" altLang="ko-KR" sz="1400">
              <a:solidFill>
                <a:srgbClr val="000000"/>
              </a:solidFill>
              <a:latin typeface="고도 M" panose="02000503000000020004" pitchFamily="2" charset="-127"/>
              <a:ea typeface="고도 M" panose="02000503000000020004" pitchFamily="2" charset="-127"/>
            </a:endParaRPr>
          </a:p>
          <a:p>
            <a:pPr lvl="0"/>
            <a:r>
              <a:rPr lang="ko-KR" altLang="en-US" sz="1400">
                <a:solidFill>
                  <a:srgbClr val="000000"/>
                </a:solidFill>
                <a:latin typeface="고도 M" panose="02000503000000020004" pitchFamily="2" charset="-127"/>
                <a:ea typeface="고도 M" panose="02000503000000020004" pitchFamily="2" charset="-127"/>
              </a:rPr>
              <a:t>사람과 동물이 세상을 인지하는 방식이 이와 비슷하다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사람은 몇 초 동안 한 장면을 보고 난 후에 그 안에 있었던 추상적인 물체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자전거</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나무</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를 기억할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하지만 이 물체의 구체적인 모양을 기억하지 못한다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사실 기억을 더듬어 일반적인 자전거를 그려보면 평생 수천 개의 자전거를 보았더라도 조금이라도 비슷하게 그릴 수 없다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실제로 한 번 해보면 진짜 그런지 알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우리의 뇌는 시각적 입력에서 관련성이 적은 요소를 필터링하여 고수준의 개념으로 변환한다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완전히 추상적으로 학습하기 때문에 눈으로 본 것을 자세히 기억하기는 매우 어렵다</a:t>
            </a:r>
            <a:r>
              <a:rPr lang="en-US" altLang="ko-KR" sz="1400">
                <a:solidFill>
                  <a:srgbClr val="000000"/>
                </a:solidFill>
                <a:latin typeface="고도 M" panose="02000503000000020004" pitchFamily="2" charset="-127"/>
                <a:ea typeface="고도 M" panose="02000503000000020004" pitchFamily="2" charset="-127"/>
              </a:rPr>
              <a:t>.</a:t>
            </a:r>
          </a:p>
          <a:p>
            <a:pPr algn="l"/>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749993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2308324"/>
          </a:xfrm>
          <a:prstGeom prst="rect">
            <a:avLst/>
          </a:prstGeom>
          <a:noFill/>
        </p:spPr>
        <p:txBody>
          <a:bodyPr wrap="square" rtlCol="0">
            <a:spAutoFit/>
          </a:bodyPr>
          <a:lstStyle/>
          <a:p>
            <a:pPr lvl="0"/>
            <a:r>
              <a:rPr lang="ko-KR" altLang="en-US" sz="1200" err="1">
                <a:solidFill>
                  <a:srgbClr val="000000"/>
                </a:solidFill>
                <a:latin typeface="고도 M" panose="02000503000000020004" pitchFamily="2" charset="-127"/>
                <a:ea typeface="고도 M" panose="02000503000000020004" pitchFamily="2" charset="-127"/>
              </a:rPr>
              <a:t>컨브넷이</a:t>
            </a:r>
            <a:r>
              <a:rPr lang="ko-KR" altLang="en-US" sz="1200">
                <a:solidFill>
                  <a:srgbClr val="000000"/>
                </a:solidFill>
                <a:latin typeface="고도 M" panose="02000503000000020004" pitchFamily="2" charset="-127"/>
                <a:ea typeface="고도 M" panose="02000503000000020004" pitchFamily="2" charset="-127"/>
              </a:rPr>
              <a:t> 학습한 필터를 조사하는 또 다른 간편한 방법은 각 필터가 반응하는 시각적 패턴을 그려보는 것이다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빈 입력 이미지에서 시작해서 특정 필터의 응답을 최대화하기 위해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입력 이미지에 경사 상승법을 적용한다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결과적으로 입력 이미지는 선택된 필터가 최대로 응답하는 이미지가 될 것이다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전체 과정은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특정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층의 한 필터 값을 최대화하는 손실 함수를 정의한다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이 활성화 값을 최대화하기 위해 입력 이미지를 변경하도록 확률적 경사 상승법을 사용한다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손실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정해야 한다</a:t>
            </a:r>
            <a:r>
              <a:rPr lang="en-US" altLang="ko-KR" sz="1200">
                <a:solidFill>
                  <a:srgbClr val="000000"/>
                </a:solidFill>
                <a:latin typeface="고도 M" panose="02000503000000020004" pitchFamily="2" charset="-127"/>
                <a:ea typeface="고도 M" panose="02000503000000020004" pitchFamily="2" charset="-127"/>
              </a:rPr>
              <a:t>. </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예시는 </a:t>
            </a:r>
            <a:r>
              <a:rPr lang="en-US" altLang="ko-KR" sz="1200">
                <a:solidFill>
                  <a:srgbClr val="000000"/>
                </a:solidFill>
                <a:latin typeface="고도 M" panose="02000503000000020004" pitchFamily="2" charset="-127"/>
                <a:ea typeface="고도 M" panose="02000503000000020004" pitchFamily="2" charset="-127"/>
              </a:rPr>
              <a:t>ImageNet</a:t>
            </a:r>
            <a:r>
              <a:rPr lang="ko-KR" altLang="en-US" sz="1200">
                <a:solidFill>
                  <a:srgbClr val="000000"/>
                </a:solidFill>
                <a:latin typeface="고도 M" panose="02000503000000020004" pitchFamily="2" charset="-127"/>
                <a:ea typeface="고도 M" panose="02000503000000020004" pitchFamily="2" charset="-127"/>
              </a:rPr>
              <a:t>에 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네트워크에서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번의 활성화를 손실로 정의한다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1047364" y="4038371"/>
            <a:ext cx="7691987" cy="2123658"/>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keras.applications</a:t>
            </a:r>
            <a:r>
              <a:rPr lang="en-US" altLang="ko-KR" sz="1200">
                <a:solidFill>
                  <a:schemeClr val="tx1"/>
                </a:solidFill>
                <a:latin typeface="Consolas" panose="020B0609020204030204" pitchFamily="49" charset="0"/>
              </a:rPr>
              <a:t> import VGG16</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a:t>
            </a:r>
            <a:r>
              <a:rPr lang="en-US" altLang="ko-KR" sz="1200">
                <a:solidFill>
                  <a:schemeClr val="tx1"/>
                </a:solidFill>
                <a:latin typeface="Consolas" panose="020B0609020204030204" pitchFamily="49" charset="0"/>
              </a:rPr>
              <a:t> import backend as K</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include_top</a:t>
            </a:r>
            <a:r>
              <a:rPr lang="en-US" altLang="ko-KR" sz="1200">
                <a:solidFill>
                  <a:schemeClr val="tx1"/>
                </a:solidFill>
                <a:latin typeface="Consolas" panose="020B0609020204030204" pitchFamily="49" charset="0"/>
              </a:rPr>
              <a:t>=False)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 'block3_conv1'</a:t>
            </a:r>
          </a:p>
          <a:p>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 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414079360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599108"/>
            <a:ext cx="9428518"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상승법을 구현하기 위해 모델의 입력에 대한 손실의 </a:t>
            </a:r>
            <a:r>
              <a:rPr lang="ko-KR" altLang="en-US" sz="1200" err="1">
                <a:solidFill>
                  <a:srgbClr val="000000"/>
                </a:solidFill>
                <a:latin typeface="고도 M" panose="02000503000000020004" pitchFamily="2" charset="-127"/>
                <a:ea typeface="고도 M" panose="02000503000000020004" pitchFamily="2" charset="-127"/>
              </a:rPr>
              <a:t>그래디언트가</a:t>
            </a:r>
            <a:r>
              <a:rPr lang="ko-KR" altLang="en-US" sz="1200">
                <a:solidFill>
                  <a:srgbClr val="000000"/>
                </a:solidFill>
                <a:latin typeface="고도 M" panose="02000503000000020004" pitchFamily="2" charset="-127"/>
                <a:ea typeface="고도 M" panose="02000503000000020004" pitchFamily="2" charset="-127"/>
              </a:rPr>
              <a:t> 필요하다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이를 위해 </a:t>
            </a:r>
            <a:r>
              <a:rPr lang="ko-KR" altLang="en-US" sz="1200" err="1">
                <a:solidFill>
                  <a:srgbClr val="000000"/>
                </a:solidFill>
                <a:latin typeface="고도 M" panose="02000503000000020004" pitchFamily="2" charset="-127"/>
                <a:ea typeface="고도 M" panose="02000503000000020004" pitchFamily="2" charset="-127"/>
              </a:rPr>
              <a:t>케라스의</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backend </a:t>
            </a:r>
            <a:r>
              <a:rPr lang="ko-KR" altLang="en-US" sz="1200">
                <a:solidFill>
                  <a:srgbClr val="000000"/>
                </a:solidFill>
                <a:latin typeface="고도 M" panose="02000503000000020004" pitchFamily="2" charset="-127"/>
                <a:ea typeface="고도 M" panose="02000503000000020004" pitchFamily="2" charset="-127"/>
              </a:rPr>
              <a:t>모듈에 있는 </a:t>
            </a:r>
            <a:r>
              <a:rPr lang="en-US" altLang="ko-KR" sz="1200">
                <a:solidFill>
                  <a:srgbClr val="000000"/>
                </a:solidFill>
                <a:latin typeface="고도 M" panose="02000503000000020004" pitchFamily="2" charset="-127"/>
                <a:ea typeface="고도 M" panose="02000503000000020004" pitchFamily="2" charset="-127"/>
              </a:rPr>
              <a:t>gradients </a:t>
            </a:r>
            <a:r>
              <a:rPr lang="ko-KR" altLang="en-US" sz="1200">
                <a:solidFill>
                  <a:srgbClr val="000000"/>
                </a:solidFill>
                <a:latin typeface="고도 M" panose="02000503000000020004" pitchFamily="2" charset="-127"/>
                <a:ea typeface="고도 M" panose="02000503000000020004" pitchFamily="2" charset="-127"/>
              </a:rPr>
              <a:t>함수를 사용한다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5" y="216273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gradients </a:t>
            </a:r>
            <a:r>
              <a:rPr lang="ko-KR" altLang="en-US" sz="1200">
                <a:solidFill>
                  <a:schemeClr val="tx1"/>
                </a:solidFill>
                <a:latin typeface="Consolas" panose="020B0609020204030204" pitchFamily="49" charset="0"/>
              </a:rPr>
              <a:t>함수가 반환하는 </a:t>
            </a:r>
            <a:r>
              <a:rPr lang="ko-KR" altLang="en-US" sz="1200" err="1">
                <a:solidFill>
                  <a:schemeClr val="tx1"/>
                </a:solidFill>
                <a:latin typeface="Consolas" panose="020B0609020204030204" pitchFamily="49" charset="0"/>
              </a:rPr>
              <a:t>텐서</a:t>
            </a:r>
            <a:r>
              <a:rPr lang="ko-KR" altLang="en-US" sz="1200">
                <a:solidFill>
                  <a:schemeClr val="tx1"/>
                </a:solidFill>
                <a:latin typeface="Consolas" panose="020B0609020204030204" pitchFamily="49" charset="0"/>
              </a:rPr>
              <a:t>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여기에서는 크기가 </a:t>
            </a:r>
            <a:r>
              <a:rPr lang="en-US" altLang="ko-KR" sz="1200">
                <a:solidFill>
                  <a:schemeClr val="tx1"/>
                </a:solidFill>
                <a:latin typeface="Consolas" panose="020B0609020204030204" pitchFamily="49" charset="0"/>
              </a:rPr>
              <a:t>1</a:t>
            </a:r>
            <a:r>
              <a:rPr lang="ko-KR" altLang="en-US" sz="1200">
                <a:solidFill>
                  <a:schemeClr val="tx1"/>
                </a:solidFill>
                <a:latin typeface="Consolas" panose="020B0609020204030204" pitchFamily="49" charset="0"/>
              </a:rPr>
              <a:t>인 리스트</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에서 첫 번째 </a:t>
            </a:r>
            <a:r>
              <a:rPr lang="ko-KR" altLang="en-US" sz="1200" err="1">
                <a:solidFill>
                  <a:schemeClr val="tx1"/>
                </a:solidFill>
                <a:latin typeface="Consolas" panose="020B0609020204030204" pitchFamily="49" charset="0"/>
              </a:rPr>
              <a:t>텐서를</a:t>
            </a:r>
            <a:r>
              <a:rPr lang="ko-KR" altLang="en-US" sz="1200">
                <a:solidFill>
                  <a:schemeClr val="tx1"/>
                </a:solidFill>
                <a:latin typeface="Consolas" panose="020B0609020204030204" pitchFamily="49" charset="0"/>
              </a:rPr>
              <a:t> 추출합니다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p:txBody>
      </p:sp>
      <p:sp>
        <p:nvSpPr>
          <p:cNvPr id="8" name="TextBox 7">
            <a:extLst>
              <a:ext uri="{FF2B5EF4-FFF2-40B4-BE49-F238E27FC236}">
                <a16:creationId xmlns:a16="http://schemas.microsoft.com/office/drawing/2014/main" id="{5735C46B-55E8-4594-B052-8827D26EF4E6}"/>
              </a:ext>
            </a:extLst>
          </p:cNvPr>
          <p:cNvSpPr txBox="1"/>
          <p:nvPr/>
        </p:nvSpPr>
        <p:spPr>
          <a:xfrm>
            <a:off x="688428" y="2865375"/>
            <a:ext cx="8143933"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a:t>
            </a:r>
            <a:r>
              <a:rPr lang="ko-KR" altLang="en-US" sz="1200">
                <a:solidFill>
                  <a:srgbClr val="000000"/>
                </a:solidFill>
                <a:latin typeface="고도 M" panose="02000503000000020004" pitchFamily="2" charset="-127"/>
                <a:ea typeface="고도 M" panose="02000503000000020004" pitchFamily="2" charset="-127"/>
              </a:rPr>
              <a:t> 과정을 부드럽게 하기 위해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L2 norm</a:t>
            </a:r>
            <a:r>
              <a:rPr lang="ko-KR" altLang="en-US" sz="1200">
                <a:solidFill>
                  <a:srgbClr val="000000"/>
                </a:solidFill>
                <a:latin typeface="고도 M" panose="02000503000000020004" pitchFamily="2" charset="-127"/>
                <a:ea typeface="고도 M" panose="02000503000000020004" pitchFamily="2" charset="-127"/>
              </a:rPr>
              <a:t>으로 나누어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이렇게 하면 입력 이미지에 적용할 </a:t>
            </a:r>
            <a:r>
              <a:rPr lang="ko-KR" altLang="en-US" sz="1200" err="1">
                <a:solidFill>
                  <a:srgbClr val="000000"/>
                </a:solidFill>
                <a:latin typeface="고도 M" panose="02000503000000020004" pitchFamily="2" charset="-127"/>
                <a:ea typeface="고도 M" panose="02000503000000020004" pitchFamily="2" charset="-127"/>
              </a:rPr>
              <a:t>수정량의</a:t>
            </a:r>
            <a:r>
              <a:rPr lang="ko-KR" altLang="en-US" sz="1200">
                <a:solidFill>
                  <a:srgbClr val="000000"/>
                </a:solidFill>
                <a:latin typeface="고도 M" panose="02000503000000020004" pitchFamily="2" charset="-127"/>
                <a:ea typeface="고도 M" panose="02000503000000020004" pitchFamily="2" charset="-127"/>
              </a:rPr>
              <a:t> 크기를 항상 일정 범위 안에 넣을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클리핑</a:t>
            </a:r>
            <a:r>
              <a:rPr lang="en-US" altLang="ko-KR" sz="1200">
                <a:solidFill>
                  <a:srgbClr val="000000"/>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DB24A134-DCFA-45D3-A26A-8D725E6A8201}"/>
              </a:ext>
            </a:extLst>
          </p:cNvPr>
          <p:cNvSpPr/>
          <p:nvPr/>
        </p:nvSpPr>
        <p:spPr>
          <a:xfrm>
            <a:off x="795115" y="3429000"/>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0 </a:t>
            </a:r>
            <a:r>
              <a:rPr lang="ko-KR" altLang="en-US" sz="1200">
                <a:solidFill>
                  <a:schemeClr val="tx1"/>
                </a:solidFill>
                <a:latin typeface="Consolas" panose="020B0609020204030204" pitchFamily="49" charset="0"/>
              </a:rPr>
              <a:t>나눗셈을 방지하기 위해 </a:t>
            </a:r>
            <a:r>
              <a:rPr lang="en-US" altLang="ko-KR" sz="1200">
                <a:solidFill>
                  <a:schemeClr val="tx1"/>
                </a:solidFill>
                <a:latin typeface="Consolas" panose="020B0609020204030204" pitchFamily="49" charset="0"/>
              </a:rPr>
              <a:t>1e–5</a:t>
            </a:r>
            <a:r>
              <a:rPr lang="ko-KR" altLang="en-US" sz="1200">
                <a:solidFill>
                  <a:schemeClr val="tx1"/>
                </a:solidFill>
                <a:latin typeface="Consolas" panose="020B0609020204030204" pitchFamily="49" charset="0"/>
              </a:rPr>
              <a:t>을 더합니다</a:t>
            </a: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131642"/>
            <a:ext cx="8143933"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주어진 입력 이미지에 대해 손실 </a:t>
            </a:r>
            <a:r>
              <a:rPr lang="ko-KR" altLang="en-US" sz="1200" err="1">
                <a:solidFill>
                  <a:srgbClr val="000000"/>
                </a:solidFill>
                <a:latin typeface="고도 M" panose="02000503000000020004" pitchFamily="2" charset="-127"/>
                <a:ea typeface="고도 M" panose="02000503000000020004" pitchFamily="2" charset="-127"/>
              </a:rPr>
              <a:t>텐서와</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계산해야 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경사 </a:t>
            </a:r>
            <a:r>
              <a:rPr lang="ko-KR" altLang="en-US" sz="1200" err="1">
                <a:solidFill>
                  <a:srgbClr val="000000"/>
                </a:solidFill>
                <a:latin typeface="고도 M" panose="02000503000000020004" pitchFamily="2" charset="-127"/>
                <a:ea typeface="고도 M" panose="02000503000000020004" pitchFamily="2" charset="-127"/>
              </a:rPr>
              <a:t>상승법이기에</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따로 사용할 수 없고</a:t>
            </a:r>
            <a:r>
              <a:rPr lang="en-US" altLang="ko-KR" sz="1200">
                <a:solidFill>
                  <a:srgbClr val="000000"/>
                </a:solidFill>
                <a:latin typeface="고도 M" panose="02000503000000020004" pitchFamily="2" charset="-127"/>
                <a:ea typeface="고도 M" panose="02000503000000020004" pitchFamily="2" charset="-127"/>
              </a:rPr>
              <a:t>, </a:t>
            </a:r>
            <a:r>
              <a:rPr lang="en-US" altLang="ko-KR" sz="1200" err="1">
                <a:solidFill>
                  <a:srgbClr val="000000"/>
                </a:solidFill>
                <a:latin typeface="고도 M" panose="02000503000000020004" pitchFamily="2" charset="-127"/>
                <a:ea typeface="고도 M" panose="02000503000000020004" pitchFamily="2" charset="-127"/>
              </a:rPr>
              <a:t>keras.backend.function</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함수로 만든다</a:t>
            </a:r>
            <a:r>
              <a:rPr lang="en-US" altLang="ko-KR" sz="1200">
                <a:solidFill>
                  <a:srgbClr val="000000"/>
                </a:solidFill>
                <a:latin typeface="고도 M" panose="02000503000000020004" pitchFamily="2" charset="-127"/>
                <a:ea typeface="고도 M" panose="02000503000000020004" pitchFamily="2" charset="-127"/>
              </a:rPr>
              <a:t>. iterate</a:t>
            </a:r>
            <a:r>
              <a:rPr lang="ko-KR" altLang="en-US" sz="1200">
                <a:solidFill>
                  <a:srgbClr val="000000"/>
                </a:solidFill>
                <a:latin typeface="고도 M" panose="02000503000000020004" pitchFamily="2" charset="-127"/>
                <a:ea typeface="고도 M" panose="02000503000000020004" pitchFamily="2" charset="-127"/>
              </a:rPr>
              <a:t>는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입력으로 받아 손실과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2</a:t>
            </a:r>
            <a:r>
              <a:rPr lang="ko-KR" altLang="en-US" sz="1200">
                <a:solidFill>
                  <a:srgbClr val="000000"/>
                </a:solidFill>
                <a:latin typeface="고도 M" panose="02000503000000020004" pitchFamily="2" charset="-127"/>
                <a:ea typeface="고도 M" panose="02000503000000020004" pitchFamily="2" charset="-127"/>
              </a:rPr>
              <a:t>개의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텐서를</a:t>
            </a:r>
            <a:r>
              <a:rPr lang="ko-KR" altLang="en-US" sz="1200">
                <a:solidFill>
                  <a:srgbClr val="000000"/>
                </a:solidFill>
                <a:latin typeface="고도 M" panose="02000503000000020004" pitchFamily="2" charset="-127"/>
                <a:ea typeface="고도 M" panose="02000503000000020004" pitchFamily="2" charset="-127"/>
              </a:rPr>
              <a:t> 반환한다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5" y="4879198"/>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테스트</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((1, 150, 150, 3))])</a:t>
            </a:r>
          </a:p>
        </p:txBody>
      </p:sp>
    </p:spTree>
    <p:extLst>
      <p:ext uri="{BB962C8B-B14F-4D97-AF65-F5344CB8AC3E}">
        <p14:creationId xmlns:p14="http://schemas.microsoft.com/office/powerpoint/2010/main" val="213192742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9428518"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여기서 파이썬 루프를 만들어 확률적 경사 상승법을 구성한다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795114" y="1769828"/>
            <a:ext cx="8143933"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잡음이 섞인 회색 이미지로 시작합니다</a:t>
            </a:r>
          </a:p>
          <a:p>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150, 150,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업데이트할 </a:t>
            </a:r>
            <a:r>
              <a:rPr lang="ko-KR" altLang="en-US" sz="1200" err="1">
                <a:solidFill>
                  <a:schemeClr val="tx1"/>
                </a:solidFill>
                <a:latin typeface="Consolas" panose="020B0609020204030204" pitchFamily="49" charset="0"/>
              </a:rPr>
              <a:t>그래디언트의</a:t>
            </a:r>
            <a:r>
              <a:rPr lang="ko-KR" altLang="en-US" sz="1200">
                <a:solidFill>
                  <a:schemeClr val="tx1"/>
                </a:solidFill>
                <a:latin typeface="Consolas" panose="020B0609020204030204" pitchFamily="49" charset="0"/>
              </a:rPr>
              <a:t> 크기</a:t>
            </a:r>
          </a:p>
          <a:p>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a:t>
            </a:r>
            <a:r>
              <a:rPr lang="ko-KR" altLang="en-US" sz="1200">
                <a:solidFill>
                  <a:schemeClr val="tx1"/>
                </a:solidFill>
                <a:latin typeface="Consolas" panose="020B0609020204030204" pitchFamily="49" charset="0"/>
              </a:rPr>
              <a:t>회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손실을 최대화하는 방향으로 입력 이미지를 수정합니다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p:txBody>
      </p:sp>
      <p:sp>
        <p:nvSpPr>
          <p:cNvPr id="10" name="TextBox 9">
            <a:extLst>
              <a:ext uri="{FF2B5EF4-FFF2-40B4-BE49-F238E27FC236}">
                <a16:creationId xmlns:a16="http://schemas.microsoft.com/office/drawing/2014/main" id="{776842F0-CFCC-4AE0-ADB9-919B03F478A8}"/>
              </a:ext>
            </a:extLst>
          </p:cNvPr>
          <p:cNvSpPr txBox="1"/>
          <p:nvPr/>
        </p:nvSpPr>
        <p:spPr>
          <a:xfrm>
            <a:off x="688428" y="4010773"/>
            <a:ext cx="8143933"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결과 이미지 </a:t>
            </a:r>
            <a:r>
              <a:rPr lang="ko-KR" altLang="en-US" sz="1200" err="1">
                <a:solidFill>
                  <a:srgbClr val="000000"/>
                </a:solidFill>
                <a:latin typeface="고도 M" panose="02000503000000020004" pitchFamily="2" charset="-127"/>
                <a:ea typeface="고도 M" panose="02000503000000020004" pitchFamily="2" charset="-127"/>
              </a:rPr>
              <a:t>텐서는</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(1. 150, 150, 3) </a:t>
            </a:r>
            <a:r>
              <a:rPr lang="ko-KR" altLang="en-US" sz="1200">
                <a:solidFill>
                  <a:srgbClr val="000000"/>
                </a:solidFill>
                <a:latin typeface="고도 M" panose="02000503000000020004" pitchFamily="2" charset="-127"/>
                <a:ea typeface="고도 M" panose="02000503000000020004" pitchFamily="2" charset="-127"/>
              </a:rPr>
              <a:t>크기의 부동 소수 </a:t>
            </a:r>
            <a:r>
              <a:rPr lang="ko-KR" altLang="en-US" sz="1200" err="1">
                <a:solidFill>
                  <a:srgbClr val="000000"/>
                </a:solidFill>
                <a:latin typeface="고도 M" panose="02000503000000020004" pitchFamily="2" charset="-127"/>
                <a:ea typeface="고도 M" panose="02000503000000020004" pitchFamily="2" charset="-127"/>
              </a:rPr>
              <a:t>텐서다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텐서</a:t>
            </a:r>
            <a:r>
              <a:rPr lang="ko-KR" altLang="en-US" sz="1200">
                <a:solidFill>
                  <a:srgbClr val="000000"/>
                </a:solidFill>
                <a:latin typeface="고도 M" panose="02000503000000020004" pitchFamily="2" charset="-127"/>
                <a:ea typeface="고도 M" panose="02000503000000020004" pitchFamily="2" charset="-127"/>
              </a:rPr>
              <a:t> 값은 </a:t>
            </a:r>
            <a:r>
              <a:rPr lang="en-US" altLang="ko-KR" sz="1200">
                <a:solidFill>
                  <a:srgbClr val="000000"/>
                </a:solidFill>
                <a:latin typeface="고도 M" panose="02000503000000020004" pitchFamily="2" charset="-127"/>
                <a:ea typeface="고도 M" panose="02000503000000020004" pitchFamily="2" charset="-127"/>
              </a:rPr>
              <a:t>[0, 255] </a:t>
            </a:r>
            <a:r>
              <a:rPr lang="ko-KR" altLang="en-US" sz="1200">
                <a:solidFill>
                  <a:srgbClr val="000000"/>
                </a:solidFill>
                <a:latin typeface="고도 M" panose="02000503000000020004" pitchFamily="2" charset="-127"/>
                <a:ea typeface="고도 M" panose="02000503000000020004" pitchFamily="2" charset="-127"/>
              </a:rPr>
              <a:t>사이의 정수가 아니므로 후처리가 필요하다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직사각형 10">
            <a:extLst>
              <a:ext uri="{FF2B5EF4-FFF2-40B4-BE49-F238E27FC236}">
                <a16:creationId xmlns:a16="http://schemas.microsoft.com/office/drawing/2014/main" id="{7C1B0107-A20D-4E1B-8F0E-ECB853058B82}"/>
              </a:ext>
            </a:extLst>
          </p:cNvPr>
          <p:cNvSpPr/>
          <p:nvPr/>
        </p:nvSpPr>
        <p:spPr>
          <a:xfrm>
            <a:off x="795113" y="4287772"/>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텐서의</a:t>
            </a:r>
            <a:r>
              <a:rPr lang="ko-KR" altLang="en-US" sz="1200">
                <a:solidFill>
                  <a:schemeClr val="tx1"/>
                </a:solidFill>
                <a:latin typeface="Consolas" panose="020B0609020204030204" pitchFamily="49" charset="0"/>
              </a:rPr>
              <a:t> 평균이 </a:t>
            </a:r>
            <a:r>
              <a:rPr lang="en-US" altLang="ko-KR" sz="1200">
                <a:solidFill>
                  <a:schemeClr val="tx1"/>
                </a:solidFill>
                <a:latin typeface="Consolas" panose="020B0609020204030204" pitchFamily="49" charset="0"/>
              </a:rPr>
              <a:t>0, </a:t>
            </a:r>
            <a:r>
              <a:rPr lang="ko-KR" altLang="en-US" sz="1200">
                <a:solidFill>
                  <a:schemeClr val="tx1"/>
                </a:solidFill>
                <a:latin typeface="Consolas" panose="020B0609020204030204" pitchFamily="49" charset="0"/>
              </a:rPr>
              <a:t>표준 편차가 </a:t>
            </a:r>
            <a:r>
              <a:rPr lang="en-US" altLang="ko-KR" sz="1200">
                <a:solidFill>
                  <a:schemeClr val="tx1"/>
                </a:solidFill>
                <a:latin typeface="Consolas" panose="020B0609020204030204" pitchFamily="49" charset="0"/>
              </a:rPr>
              <a:t>0.1</a:t>
            </a:r>
            <a:r>
              <a:rPr lang="ko-KR" altLang="en-US" sz="1200">
                <a:solidFill>
                  <a:schemeClr val="tx1"/>
                </a:solidFill>
                <a:latin typeface="Consolas" panose="020B0609020204030204" pitchFamily="49" charset="0"/>
              </a:rPr>
              <a:t>이 되도록 정규화 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x.mean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x.std</a:t>
            </a:r>
            <a:r>
              <a:rPr lang="en-US" altLang="ko-KR" sz="1200">
                <a:solidFill>
                  <a:schemeClr val="tx1"/>
                </a:solidFill>
                <a:latin typeface="Consolas" panose="020B0609020204030204" pitchFamily="49" charset="0"/>
              </a:rPr>
              <a:t>() + 1e-5)</a:t>
            </a:r>
          </a:p>
          <a:p>
            <a:r>
              <a:rPr lang="en-US" altLang="ko-KR" sz="1200">
                <a:solidFill>
                  <a:schemeClr val="tx1"/>
                </a:solidFill>
                <a:latin typeface="Consolas" panose="020B0609020204030204" pitchFamily="49" charset="0"/>
              </a:rPr>
              <a:t>    x *= 0.1</a:t>
            </a:r>
          </a:p>
          <a:p>
            <a:r>
              <a:rPr lang="en-US" altLang="ko-KR" sz="1200">
                <a:solidFill>
                  <a:schemeClr val="tx1"/>
                </a:solidFill>
                <a:latin typeface="Consolas" panose="020B0609020204030204" pitchFamily="49" charset="0"/>
              </a:rPr>
              <a:t>    # [0, 1]</a:t>
            </a:r>
            <a:r>
              <a:rPr lang="ko-KR" altLang="en-US" sz="1200">
                <a:solidFill>
                  <a:schemeClr val="tx1"/>
                </a:solidFill>
                <a:latin typeface="Consolas" panose="020B0609020204030204" pitchFamily="49" charset="0"/>
              </a:rPr>
              <a:t>로 </a:t>
            </a:r>
            <a:r>
              <a:rPr lang="ko-KR" altLang="en-US" sz="1200" err="1">
                <a:solidFill>
                  <a:schemeClr val="tx1"/>
                </a:solidFill>
                <a:latin typeface="Consolas" panose="020B0609020204030204" pitchFamily="49" charset="0"/>
              </a:rPr>
              <a:t>클리핑합니다</a:t>
            </a:r>
            <a:endParaRPr lang="ko-KR" altLang="en-US" sz="1200">
              <a:solidFill>
                <a:schemeClr val="tx1"/>
              </a:solidFill>
              <a:latin typeface="Consolas" panose="020B0609020204030204" pitchFamily="49" charset="0"/>
            </a:endParaRP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0.5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 RGB </a:t>
            </a:r>
            <a:r>
              <a:rPr lang="ko-KR" altLang="en-US" sz="1200">
                <a:solidFill>
                  <a:schemeClr val="tx1"/>
                </a:solidFill>
                <a:latin typeface="Consolas" panose="020B0609020204030204" pitchFamily="49" charset="0"/>
              </a:rPr>
              <a:t>배열로 변환합니다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x *= 255</a:t>
            </a:r>
          </a:p>
          <a:p>
            <a:r>
              <a:rPr lang="en-US" altLang="ko-KR" sz="1200">
                <a:solidFill>
                  <a:schemeClr val="tx1"/>
                </a:solidFill>
                <a:latin typeface="Consolas" panose="020B0609020204030204" pitchFamily="49" charset="0"/>
              </a:rPr>
              <a:t>    x = </a:t>
            </a:r>
            <a:r>
              <a:rPr lang="en-US" altLang="ko-KR" sz="1200" err="1">
                <a:solidFill>
                  <a:schemeClr val="tx1"/>
                </a:solidFill>
                <a:latin typeface="Consolas" panose="020B0609020204030204" pitchFamily="49" charset="0"/>
              </a:rPr>
              <a:t>np.clip</a:t>
            </a:r>
            <a:r>
              <a:rPr lang="en-US" altLang="ko-KR" sz="1200">
                <a:solidFill>
                  <a:schemeClr val="tx1"/>
                </a:solidFill>
                <a:latin typeface="Consolas" panose="020B0609020204030204" pitchFamily="49" charset="0"/>
              </a:rPr>
              <a:t>(x, 0, 255).</a:t>
            </a:r>
            <a:r>
              <a:rPr lang="en-US" altLang="ko-KR" sz="1200" err="1">
                <a:solidFill>
                  <a:schemeClr val="tx1"/>
                </a:solidFill>
                <a:latin typeface="Consolas" panose="020B0609020204030204" pitchFamily="49" charset="0"/>
              </a:rPr>
              <a:t>astype</a:t>
            </a:r>
            <a:r>
              <a:rPr lang="en-US" altLang="ko-KR" sz="1200">
                <a:solidFill>
                  <a:schemeClr val="tx1"/>
                </a:solidFill>
                <a:latin typeface="Consolas" panose="020B0609020204030204" pitchFamily="49" charset="0"/>
              </a:rPr>
              <a:t>('uint8')</a:t>
            </a:r>
          </a:p>
          <a:p>
            <a:r>
              <a:rPr lang="en-US" altLang="ko-KR" sz="1200">
                <a:solidFill>
                  <a:schemeClr val="tx1"/>
                </a:solidFill>
                <a:latin typeface="Consolas" panose="020B0609020204030204" pitchFamily="49" charset="0"/>
              </a:rPr>
              <a:t>    return x</a:t>
            </a:r>
          </a:p>
        </p:txBody>
      </p:sp>
    </p:spTree>
    <p:extLst>
      <p:ext uri="{BB962C8B-B14F-4D97-AF65-F5344CB8AC3E}">
        <p14:creationId xmlns:p14="http://schemas.microsoft.com/office/powerpoint/2010/main" val="39681100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코드를 모아서 층의 이름과 필터 번호를 입력으로 받는 함수를 만든다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이 함수는 필터 활성화를 최대화하는 패턴을 이미지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출력한다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70898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 size=150):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주어진 층과 필터의 활성화를 최대화하기 위한 손실 함수를 정의합니다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layer_name</a:t>
            </a:r>
            <a:r>
              <a:rPr lang="en-US" altLang="ko-KR" sz="1200">
                <a:solidFill>
                  <a:schemeClr val="tx1"/>
                </a:solidFill>
                <a:latin typeface="Consolas" panose="020B0609020204030204" pitchFamily="49" charset="0"/>
              </a:rPr>
              <a:t>).output</a:t>
            </a:r>
          </a:p>
          <a:p>
            <a:r>
              <a:rPr lang="en-US" altLang="ko-KR" sz="1200">
                <a:solidFill>
                  <a:schemeClr val="tx1"/>
                </a:solidFill>
                <a:latin typeface="Consolas" panose="020B0609020204030204" pitchFamily="49" charset="0"/>
              </a:rPr>
              <a:t>    loss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layer_output</a:t>
            </a:r>
            <a:r>
              <a:rPr lang="en-US" altLang="ko-KR" sz="1200">
                <a:solidFill>
                  <a:schemeClr val="tx1"/>
                </a:solidFill>
                <a:latin typeface="Consolas" panose="020B0609020204030204" pitchFamily="49" charset="0"/>
              </a:rPr>
              <a:t>[:, :, :, </a:t>
            </a:r>
            <a:r>
              <a:rPr lang="en-US" altLang="ko-KR" sz="1200" err="1">
                <a:solidFill>
                  <a:schemeClr val="tx1"/>
                </a:solidFill>
                <a:latin typeface="Consolas" panose="020B0609020204030204" pitchFamily="49" charset="0"/>
              </a:rPr>
              <a:t>filter_index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손실에 대한 입력 이미지의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(loss, </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정규화</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K.sqrt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K.square</a:t>
            </a:r>
            <a:r>
              <a:rPr lang="en-US" altLang="ko-KR" sz="1200">
                <a:solidFill>
                  <a:schemeClr val="tx1"/>
                </a:solidFill>
                <a:latin typeface="Consolas" panose="020B0609020204030204" pitchFamily="49" charset="0"/>
              </a:rPr>
              <a:t>(grads))) + 1e-5)</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입력 이미지에 대한 손실과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반환합니다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[loss, grads])</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잡음이 섞인 회색 이미지로 시작합니다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np.random.random</a:t>
            </a:r>
            <a:r>
              <a:rPr lang="en-US" altLang="ko-KR" sz="1200">
                <a:solidFill>
                  <a:schemeClr val="tx1"/>
                </a:solidFill>
                <a:latin typeface="Consolas" panose="020B0609020204030204" pitchFamily="49" charset="0"/>
              </a:rPr>
              <a:t>((1, size, size, 3)) * 20 + 128.</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경사 상승법을 </a:t>
            </a:r>
            <a:r>
              <a:rPr lang="en-US" altLang="ko-KR" sz="1200">
                <a:solidFill>
                  <a:schemeClr val="tx1"/>
                </a:solidFill>
                <a:latin typeface="Consolas" panose="020B0609020204030204" pitchFamily="49" charset="0"/>
              </a:rPr>
              <a:t>40 </a:t>
            </a:r>
            <a:r>
              <a:rPr lang="ko-KR" altLang="en-US" sz="1200">
                <a:solidFill>
                  <a:schemeClr val="tx1"/>
                </a:solidFill>
                <a:latin typeface="Consolas" panose="020B0609020204030204" pitchFamily="49" charset="0"/>
              </a:rPr>
              <a:t>단계 실행합니다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step = 1.</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range(40):</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loss_value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iterate([</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grads_value</a:t>
            </a:r>
            <a:r>
              <a:rPr lang="en-US" altLang="ko-KR" sz="1200">
                <a:solidFill>
                  <a:schemeClr val="tx1"/>
                </a:solidFill>
                <a:latin typeface="Consolas" panose="020B0609020204030204" pitchFamily="49" charset="0"/>
              </a:rPr>
              <a:t> * step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input_img_data</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return </a:t>
            </a:r>
            <a:r>
              <a:rPr lang="en-US" altLang="ko-KR" sz="1200" err="1">
                <a:solidFill>
                  <a:schemeClr val="tx1"/>
                </a:solidFill>
                <a:latin typeface="Consolas" panose="020B0609020204030204" pitchFamily="49" charset="0"/>
              </a:rPr>
              <a:t>deprocess_image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20369102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688428" y="1492829"/>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이제 이 코드로 </a:t>
            </a:r>
            <a:r>
              <a:rPr lang="en-US" altLang="ko-KR" sz="1200">
                <a:solidFill>
                  <a:srgbClr val="000000"/>
                </a:solidFill>
                <a:latin typeface="고도 M" panose="02000503000000020004" pitchFamily="2" charset="-127"/>
                <a:ea typeface="고도 M" panose="02000503000000020004" pitchFamily="2" charset="-127"/>
              </a:rPr>
              <a:t>block3_conv1 </a:t>
            </a:r>
            <a:r>
              <a:rPr lang="ko-KR" altLang="en-US" sz="1200">
                <a:solidFill>
                  <a:srgbClr val="000000"/>
                </a:solidFill>
                <a:latin typeface="고도 M" panose="02000503000000020004" pitchFamily="2" charset="-127"/>
                <a:ea typeface="고도 M" panose="02000503000000020004" pitchFamily="2" charset="-127"/>
              </a:rPr>
              <a:t>층의 필터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번째 채널이 최대로 반응하는 패턴을 그려본다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53C7BD69-6452-4039-AA4D-B624B4795C03}"/>
              </a:ext>
            </a:extLst>
          </p:cNvPr>
          <p:cNvSpPr/>
          <p:nvPr/>
        </p:nvSpPr>
        <p:spPr>
          <a:xfrm>
            <a:off x="805625" y="1954494"/>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plt.imshow</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generate_pattern</a:t>
            </a:r>
            <a:r>
              <a:rPr lang="en-US" altLang="ko-KR" sz="1200">
                <a:solidFill>
                  <a:schemeClr val="tx1"/>
                </a:solidFill>
                <a:latin typeface="Consolas" panose="020B0609020204030204" pitchFamily="49" charset="0"/>
              </a:rPr>
              <a:t>('block3_conv1', 0))</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95586" name="Picture 2">
            <a:extLst>
              <a:ext uri="{FF2B5EF4-FFF2-40B4-BE49-F238E27FC236}">
                <a16:creationId xmlns:a16="http://schemas.microsoft.com/office/drawing/2014/main" id="{E5B58F3E-108E-4B6B-9112-6795BC93A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697" y="2557955"/>
            <a:ext cx="27527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0991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197634" name="Picture 2">
            <a:extLst>
              <a:ext uri="{FF2B5EF4-FFF2-40B4-BE49-F238E27FC236}">
                <a16:creationId xmlns:a16="http://schemas.microsoft.com/office/drawing/2014/main" id="{B42EC95A-AFF2-47FC-B05F-84B395DD9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0159" y="1505902"/>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6" name="Picture 4">
            <a:extLst>
              <a:ext uri="{FF2B5EF4-FFF2-40B4-BE49-F238E27FC236}">
                <a16:creationId xmlns:a16="http://schemas.microsoft.com/office/drawing/2014/main" id="{38A85F4F-1119-458D-892A-68D960A24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0214" y="1529550"/>
            <a:ext cx="2403051"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38" name="Picture 6">
            <a:extLst>
              <a:ext uri="{FF2B5EF4-FFF2-40B4-BE49-F238E27FC236}">
                <a16:creationId xmlns:a16="http://schemas.microsoft.com/office/drawing/2014/main" id="{04A28B50-2B5B-4484-A1AC-BF52D150A5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0159" y="4158035"/>
            <a:ext cx="2403050" cy="2388125"/>
          </a:xfrm>
          <a:prstGeom prst="rect">
            <a:avLst/>
          </a:prstGeom>
          <a:noFill/>
          <a:extLst>
            <a:ext uri="{909E8E84-426E-40DD-AFC4-6F175D3DCCD1}">
              <a14:hiddenFill xmlns:a14="http://schemas.microsoft.com/office/drawing/2010/main">
                <a:solidFill>
                  <a:srgbClr val="FFFFFF"/>
                </a:solidFill>
              </a14:hiddenFill>
            </a:ext>
          </a:extLst>
        </p:spPr>
      </p:pic>
      <p:pic>
        <p:nvPicPr>
          <p:cNvPr id="197640" name="Picture 8">
            <a:extLst>
              <a:ext uri="{FF2B5EF4-FFF2-40B4-BE49-F238E27FC236}">
                <a16:creationId xmlns:a16="http://schemas.microsoft.com/office/drawing/2014/main" id="{B95B7547-22F7-463D-A1AD-26970A536B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0215" y="4158034"/>
            <a:ext cx="2403050" cy="238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23512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156966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이런 필터 시각화를 통해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층이 바라보는 방식을 이해할 수 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필터들은 모델의 상위 층으로 갈수록 점점 더 복잡해지고 개선된다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모델에 있는 첫 번째 층의 필터는 간단한 대각선 방향의 </a:t>
            </a:r>
            <a:r>
              <a:rPr lang="ko-KR" altLang="en-US" sz="1200" err="1">
                <a:solidFill>
                  <a:srgbClr val="000000"/>
                </a:solidFill>
                <a:latin typeface="고도 M" panose="02000503000000020004" pitchFamily="2" charset="-127"/>
                <a:ea typeface="고도 M" panose="02000503000000020004" pitchFamily="2" charset="-127"/>
              </a:rPr>
              <a:t>에지와</a:t>
            </a:r>
            <a:r>
              <a:rPr lang="ko-KR" altLang="en-US" sz="1200">
                <a:solidFill>
                  <a:srgbClr val="000000"/>
                </a:solidFill>
                <a:latin typeface="고도 M" panose="02000503000000020004" pitchFamily="2" charset="-127"/>
                <a:ea typeface="고도 M" panose="02000503000000020004" pitchFamily="2" charset="-127"/>
              </a:rPr>
              <a:t> 색깔을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에지나 색깔의 조합으로 만들어진 간단한 질감을 인코딩한다</a:t>
            </a:r>
            <a:r>
              <a:rPr lang="en-US" altLang="ko-KR" sz="1200">
                <a:solidFill>
                  <a:srgbClr val="000000"/>
                </a:solidFill>
                <a:latin typeface="고도 M" panose="02000503000000020004" pitchFamily="2" charset="-127"/>
                <a:ea typeface="고도 M" panose="02000503000000020004" pitchFamily="2" charset="-127"/>
              </a:rPr>
              <a:t>.</a:t>
            </a:r>
          </a:p>
          <a:p>
            <a:pPr marL="628650" lvl="1" indent="-171450">
              <a:buFont typeface="Arial" panose="020B0604020202020204" pitchFamily="34" charset="0"/>
              <a:buChar char="•"/>
            </a:pP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더 상위 층 필터는 자연적인 이미지에서 찾을 수 있는 질감을 닮아 가기 시작한다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err="1">
                <a:solidFill>
                  <a:srgbClr val="000000"/>
                </a:solidFill>
                <a:latin typeface="고도 M" panose="02000503000000020004" pitchFamily="2" charset="-127"/>
                <a:ea typeface="고도 M" panose="02000503000000020004" pitchFamily="2" charset="-127"/>
              </a:rPr>
              <a:t>컨브넷</a:t>
            </a:r>
            <a:r>
              <a:rPr lang="ko-KR" altLang="en-US" sz="1400">
                <a:solidFill>
                  <a:srgbClr val="000000"/>
                </a:solidFill>
                <a:latin typeface="고도 M" panose="02000503000000020004" pitchFamily="2" charset="-127"/>
                <a:ea typeface="고도 M" panose="02000503000000020004" pitchFamily="2" charset="-127"/>
              </a:rPr>
              <a:t> 필터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4408418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3416320"/>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방법은 이미지의 어느 부분이 </a:t>
            </a:r>
            <a:r>
              <a:rPr lang="ko-KR" altLang="en-US" sz="1200" err="1">
                <a:solidFill>
                  <a:srgbClr val="000000"/>
                </a:solidFill>
                <a:latin typeface="고도 M" panose="02000503000000020004" pitchFamily="2" charset="-127"/>
                <a:ea typeface="고도 M" panose="02000503000000020004" pitchFamily="2" charset="-127"/>
              </a:rPr>
              <a:t>컨브넷</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최종 분류 결정에 기여하는지 이해하는 데 유용하다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분류에 실수가 있는 경우 </a:t>
            </a:r>
            <a:r>
              <a:rPr lang="ko-KR" altLang="en-US" sz="1200" err="1">
                <a:solidFill>
                  <a:srgbClr val="000000"/>
                </a:solidFill>
                <a:latin typeface="고도 M" panose="02000503000000020004" pitchFamily="2" charset="-127"/>
                <a:ea typeface="고도 M" panose="02000503000000020004" pitchFamily="2" charset="-127"/>
              </a:rPr>
              <a:t>컨브넷의</a:t>
            </a:r>
            <a:r>
              <a:rPr lang="ko-KR" altLang="en-US" sz="1200">
                <a:solidFill>
                  <a:srgbClr val="000000"/>
                </a:solidFill>
                <a:latin typeface="고도 M" panose="02000503000000020004" pitchFamily="2" charset="-127"/>
                <a:ea typeface="고도 M" panose="02000503000000020004" pitchFamily="2" charset="-127"/>
              </a:rPr>
              <a:t> 결정 과정을 디버깅 하는 데 도움이 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또 특정 물체가 있는 위치를 파악하는 데 사용할 수도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이 기법의 종류를 일반적으로 클래스 활성화 맵</a:t>
            </a:r>
            <a:r>
              <a:rPr lang="en-US" altLang="ko-KR" sz="1200">
                <a:solidFill>
                  <a:srgbClr val="000000"/>
                </a:solidFill>
                <a:latin typeface="고도 M" panose="02000503000000020004" pitchFamily="2" charset="-127"/>
                <a:ea typeface="고도 M" panose="02000503000000020004" pitchFamily="2" charset="-127"/>
              </a:rPr>
              <a:t>(Class Activation Map, CAM) </a:t>
            </a:r>
            <a:r>
              <a:rPr lang="ko-KR" altLang="en-US" sz="1200">
                <a:solidFill>
                  <a:srgbClr val="000000"/>
                </a:solidFill>
                <a:latin typeface="고도 M" panose="02000503000000020004" pitchFamily="2" charset="-127"/>
                <a:ea typeface="고도 M" panose="02000503000000020004" pitchFamily="2" charset="-127"/>
              </a:rPr>
              <a:t>시각화라고 부른다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입력 이미지에 대한 클래스 활성화의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만든다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클래스 활성화 </a:t>
            </a:r>
            <a:r>
              <a:rPr lang="ko-KR" altLang="en-US" sz="1200" err="1">
                <a:solidFill>
                  <a:srgbClr val="000000"/>
                </a:solidFill>
                <a:latin typeface="고도 M" panose="02000503000000020004" pitchFamily="2" charset="-127"/>
                <a:ea typeface="고도 M" panose="02000503000000020004" pitchFamily="2" charset="-127"/>
              </a:rPr>
              <a:t>히트맵은</a:t>
            </a:r>
            <a:r>
              <a:rPr lang="ko-KR" altLang="en-US" sz="1200">
                <a:solidFill>
                  <a:srgbClr val="000000"/>
                </a:solidFill>
                <a:latin typeface="고도 M" panose="02000503000000020004" pitchFamily="2" charset="-127"/>
                <a:ea typeface="고도 M" panose="02000503000000020004" pitchFamily="2" charset="-127"/>
              </a:rPr>
              <a:t> 특정 출력 클래스에 대해 입력 이미지의 모든 위치를 계산한 </a:t>
            </a:r>
            <a:r>
              <a:rPr lang="en-US" altLang="ko-KR" sz="1200">
                <a:solidFill>
                  <a:srgbClr val="000000"/>
                </a:solidFill>
                <a:latin typeface="고도 M" panose="02000503000000020004" pitchFamily="2" charset="-127"/>
                <a:ea typeface="고도 M" panose="02000503000000020004" pitchFamily="2" charset="-127"/>
              </a:rPr>
              <a:t>2D </a:t>
            </a:r>
            <a:r>
              <a:rPr lang="ko-KR" altLang="en-US" sz="1200">
                <a:solidFill>
                  <a:srgbClr val="000000"/>
                </a:solidFill>
                <a:latin typeface="고도 M" panose="02000503000000020004" pitchFamily="2" charset="-127"/>
                <a:ea typeface="고도 M" panose="02000503000000020004" pitchFamily="2" charset="-127"/>
              </a:rPr>
              <a:t>점수 그리드이다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여기서 사용할 구체적인 구현은 “</a:t>
            </a:r>
            <a:r>
              <a:rPr lang="en-US" altLang="ko-KR" sz="1200">
                <a:solidFill>
                  <a:srgbClr val="000000"/>
                </a:solidFill>
                <a:latin typeface="고도 M" panose="02000503000000020004" pitchFamily="2" charset="-127"/>
                <a:ea typeface="고도 M" panose="02000503000000020004" pitchFamily="2" charset="-127"/>
              </a:rPr>
              <a:t>Grad-CAM: Visual Explanations from Deep Networks via Gradient-based Localization”</a:t>
            </a:r>
            <a:r>
              <a:rPr lang="ko-KR" altLang="en-US" sz="1200">
                <a:solidFill>
                  <a:srgbClr val="000000"/>
                </a:solidFill>
                <a:latin typeface="고도 M" panose="02000503000000020004" pitchFamily="2" charset="-127"/>
                <a:ea typeface="고도 M" panose="02000503000000020004" pitchFamily="2" charset="-127"/>
              </a:rPr>
              <a:t>에 기술되어 있다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입력 이미지가 주어지면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층에 있는 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출력 추출</a:t>
            </a:r>
            <a:endParaRPr lang="en-US" altLang="ko-KR"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endParaRPr lang="ko-KR" altLang="en-US" sz="1200">
              <a:solidFill>
                <a:srgbClr val="000000"/>
              </a:solidFill>
              <a:latin typeface="고도 M" panose="02000503000000020004" pitchFamily="2" charset="-127"/>
              <a:ea typeface="고도 M" panose="02000503000000020004" pitchFamily="2" charset="-127"/>
            </a:endParaRPr>
          </a:p>
          <a:p>
            <a:pPr marL="628650" lvl="1" indent="-171450">
              <a:buFont typeface="Arial" panose="020B0604020202020204" pitchFamily="34" charset="0"/>
              <a:buChar char="•"/>
            </a:pP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맵의</a:t>
            </a:r>
            <a:r>
              <a:rPr lang="ko-KR" altLang="en-US" sz="1200">
                <a:solidFill>
                  <a:srgbClr val="000000"/>
                </a:solidFill>
                <a:latin typeface="고도 M" panose="02000503000000020004" pitchFamily="2" charset="-127"/>
                <a:ea typeface="고도 M" panose="02000503000000020004" pitchFamily="2" charset="-127"/>
              </a:rPr>
              <a:t> 모든 채널 출력에 채널에 대한 클래스의 </a:t>
            </a:r>
            <a:r>
              <a:rPr lang="ko-KR" altLang="en-US" sz="1200" err="1">
                <a:solidFill>
                  <a:srgbClr val="000000"/>
                </a:solidFill>
                <a:latin typeface="고도 M" panose="02000503000000020004" pitchFamily="2" charset="-127"/>
                <a:ea typeface="고도 M" panose="02000503000000020004" pitchFamily="2" charset="-127"/>
              </a:rPr>
              <a:t>그래디언트</a:t>
            </a:r>
            <a:r>
              <a:rPr lang="ko-KR" altLang="en-US" sz="1200">
                <a:solidFill>
                  <a:srgbClr val="000000"/>
                </a:solidFill>
                <a:latin typeface="고도 M" panose="02000503000000020004" pitchFamily="2" charset="-127"/>
                <a:ea typeface="고도 M" panose="02000503000000020004" pitchFamily="2" charset="-127"/>
              </a:rPr>
              <a:t> 평균을 곱함</a:t>
            </a:r>
            <a:endParaRPr lang="en-US" altLang="ko-KR" sz="1200">
              <a:solidFill>
                <a:srgbClr val="000000"/>
              </a:solidFill>
              <a:latin typeface="고도 M" panose="02000503000000020004" pitchFamily="2" charset="-127"/>
              <a:ea typeface="고도 M" panose="02000503000000020004" pitchFamily="2" charset="-127"/>
            </a:endParaRPr>
          </a:p>
          <a:p>
            <a:pPr lvl="0"/>
            <a:endParaRPr lang="ko-KR" altLang="en-US"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직관적으로 이해하는 방법은 다음과 같다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입력 이미지가 각 채널을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클래스에 대한 각 채널의 중요도 로 가중치를 부여하여 입력 이미지가 클래스를 활성화하는 정도 에 대한 공간적인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만는</a:t>
            </a:r>
            <a:r>
              <a:rPr lang="ko-KR" altLang="en-US" sz="1200">
                <a:solidFill>
                  <a:srgbClr val="000000"/>
                </a:solidFill>
                <a:latin typeface="고도 M" panose="02000503000000020004" pitchFamily="2" charset="-127"/>
                <a:ea typeface="고도 M" panose="02000503000000020004" pitchFamily="2" charset="-127"/>
              </a:rPr>
              <a:t> 것</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2421320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사전 훈련된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네트워크로 이 기법을 시연한다</a:t>
            </a:r>
            <a:r>
              <a:rPr lang="en-US" altLang="ko-KR" sz="1200">
                <a:solidFill>
                  <a:srgbClr val="000000"/>
                </a:solidFill>
                <a:latin typeface="고도 M" panose="02000503000000020004" pitchFamily="2" charset="-127"/>
                <a:ea typeface="고도 M" panose="02000503000000020004" pitchFamily="2" charset="-127"/>
              </a:rPr>
              <a:t>. </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1910458"/>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keras.applications.vgg16 import VGG16</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K.clear_session</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이전 모든 예제에서는 최상단의 완전 연결 분류기를 제외했지만 여기서는 포함합니다</a:t>
            </a:r>
          </a:p>
          <a:p>
            <a:r>
              <a:rPr lang="en-US" altLang="ko-KR" sz="1200">
                <a:solidFill>
                  <a:schemeClr val="tx1"/>
                </a:solidFill>
                <a:latin typeface="Consolas" panose="020B0609020204030204" pitchFamily="49" charset="0"/>
              </a:rPr>
              <a:t>model = VGG16(weights='</a:t>
            </a:r>
            <a:r>
              <a:rPr lang="en-US" altLang="ko-KR" sz="1200" err="1">
                <a:solidFill>
                  <a:schemeClr val="tx1"/>
                </a:solidFill>
                <a:latin typeface="Consolas" panose="020B0609020204030204" pitchFamily="49" charset="0"/>
              </a:rPr>
              <a:t>imagenet</a:t>
            </a:r>
            <a:r>
              <a:rPr lang="en-US" altLang="ko-KR" sz="1200">
                <a:solidFill>
                  <a:schemeClr val="tx1"/>
                </a:solidFill>
                <a:latin typeface="Consolas" panose="020B0609020204030204" pitchFamily="49" charset="0"/>
              </a:rPr>
              <a:t>')</a:t>
            </a:r>
          </a:p>
        </p:txBody>
      </p:sp>
      <p:sp>
        <p:nvSpPr>
          <p:cNvPr id="7" name="TextBox 6">
            <a:extLst>
              <a:ext uri="{FF2B5EF4-FFF2-40B4-BE49-F238E27FC236}">
                <a16:creationId xmlns:a16="http://schemas.microsoft.com/office/drawing/2014/main" id="{F0B0DC35-5CBD-4B53-AD9D-2C6B4A486436}"/>
              </a:ext>
            </a:extLst>
          </p:cNvPr>
          <p:cNvSpPr txBox="1"/>
          <p:nvPr/>
        </p:nvSpPr>
        <p:spPr>
          <a:xfrm>
            <a:off x="730470" y="3299264"/>
            <a:ext cx="8098220" cy="461665"/>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예시 에서는 아프리카 코끼리로 진행한다</a:t>
            </a:r>
            <a:r>
              <a:rPr lang="en-US" altLang="ko-KR" sz="1200">
                <a:solidFill>
                  <a:srgbClr val="000000"/>
                </a:solidFill>
                <a:latin typeface="고도 M" panose="02000503000000020004" pitchFamily="2" charset="-127"/>
                <a:ea typeface="고도 M" panose="02000503000000020004" pitchFamily="2" charset="-127"/>
              </a:rPr>
              <a:t>. </a:t>
            </a:r>
          </a:p>
          <a:p>
            <a:pPr lvl="0"/>
            <a:r>
              <a:rPr lang="ko-KR" altLang="en-US" sz="1200">
                <a:solidFill>
                  <a:srgbClr val="000000"/>
                </a:solidFill>
                <a:latin typeface="고도 M" panose="02000503000000020004" pitchFamily="2" charset="-127"/>
                <a:ea typeface="고도 M" panose="02000503000000020004" pitchFamily="2" charset="-127"/>
              </a:rPr>
              <a:t>사진은 다음과 같다</a:t>
            </a:r>
            <a:r>
              <a:rPr lang="en-US" altLang="ko-KR" sz="1200">
                <a:solidFill>
                  <a:srgbClr val="000000"/>
                </a:solidFill>
                <a:latin typeface="고도 M" panose="02000503000000020004" pitchFamily="2" charset="-127"/>
                <a:ea typeface="고도 M" panose="02000503000000020004" pitchFamily="2" charset="-127"/>
              </a:rPr>
              <a:t>.</a:t>
            </a:r>
          </a:p>
        </p:txBody>
      </p:sp>
      <p:pic>
        <p:nvPicPr>
          <p:cNvPr id="199682" name="Picture 2" descr="elephants">
            <a:extLst>
              <a:ext uri="{FF2B5EF4-FFF2-40B4-BE49-F238E27FC236}">
                <a16:creationId xmlns:a16="http://schemas.microsoft.com/office/drawing/2014/main" id="{85BF43B8-41B4-4745-84A3-F9001C1A3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0" y="3886391"/>
            <a:ext cx="3728380" cy="24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076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646331"/>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이미지를 </a:t>
            </a:r>
            <a:r>
              <a:rPr lang="en-US" altLang="ko-KR" sz="1200">
                <a:solidFill>
                  <a:srgbClr val="000000"/>
                </a:solidFill>
                <a:latin typeface="고도 M" panose="02000503000000020004" pitchFamily="2" charset="-127"/>
                <a:ea typeface="고도 M" panose="02000503000000020004" pitchFamily="2" charset="-127"/>
              </a:rPr>
              <a:t>VGG16 </a:t>
            </a:r>
            <a:r>
              <a:rPr lang="ko-KR" altLang="en-US" sz="1200">
                <a:solidFill>
                  <a:srgbClr val="000000"/>
                </a:solidFill>
                <a:latin typeface="고도 M" panose="02000503000000020004" pitchFamily="2" charset="-127"/>
                <a:ea typeface="고도 M" panose="02000503000000020004" pitchFamily="2" charset="-127"/>
              </a:rPr>
              <a:t>모델이 인식할 수 있도록 변환한다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이 모델은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크기의 이미지에서 훈련되었고 </a:t>
            </a:r>
            <a:r>
              <a:rPr lang="en-US" altLang="ko-KR" sz="1200">
                <a:solidFill>
                  <a:srgbClr val="000000"/>
                </a:solidFill>
                <a:latin typeface="고도 M" panose="02000503000000020004" pitchFamily="2" charset="-127"/>
                <a:ea typeface="고도 M" panose="02000503000000020004" pitchFamily="2" charset="-127"/>
              </a:rPr>
              <a:t>keras.applications.vgg16.preprocess_input </a:t>
            </a:r>
            <a:r>
              <a:rPr lang="ko-KR" altLang="en-US" sz="1200">
                <a:solidFill>
                  <a:srgbClr val="000000"/>
                </a:solidFill>
                <a:latin typeface="고도 M" panose="02000503000000020004" pitchFamily="2" charset="-127"/>
                <a:ea typeface="고도 M" panose="02000503000000020004" pitchFamily="2" charset="-127"/>
              </a:rPr>
              <a:t>함수에 있는 몇 가지 규칙에 따라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되었다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그러므로 이 이미지를 로드해서 </a:t>
            </a:r>
            <a:r>
              <a:rPr lang="en-US" altLang="ko-KR" sz="1200">
                <a:solidFill>
                  <a:srgbClr val="000000"/>
                </a:solidFill>
                <a:latin typeface="고도 M" panose="02000503000000020004" pitchFamily="2" charset="-127"/>
                <a:ea typeface="고도 M" panose="02000503000000020004" pitchFamily="2" charset="-127"/>
              </a:rPr>
              <a:t>224 × 224 </a:t>
            </a:r>
            <a:r>
              <a:rPr lang="ko-KR" altLang="en-US" sz="1200">
                <a:solidFill>
                  <a:srgbClr val="000000"/>
                </a:solidFill>
                <a:latin typeface="고도 M" panose="02000503000000020004" pitchFamily="2" charset="-127"/>
                <a:ea typeface="고도 M" panose="02000503000000020004" pitchFamily="2" charset="-127"/>
              </a:rPr>
              <a:t>크기로 변경하고 </a:t>
            </a:r>
            <a:r>
              <a:rPr lang="ko-KR" altLang="en-US" sz="1200" err="1">
                <a:solidFill>
                  <a:srgbClr val="000000"/>
                </a:solidFill>
                <a:latin typeface="고도 M" panose="02000503000000020004" pitchFamily="2" charset="-127"/>
                <a:ea typeface="고도 M" panose="02000503000000020004" pitchFamily="2" charset="-127"/>
              </a:rPr>
              <a:t>넘파이</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float32 </a:t>
            </a:r>
            <a:r>
              <a:rPr lang="ko-KR" altLang="en-US" sz="1200" err="1">
                <a:solidFill>
                  <a:srgbClr val="000000"/>
                </a:solidFill>
                <a:latin typeface="고도 M" panose="02000503000000020004" pitchFamily="2" charset="-127"/>
                <a:ea typeface="고도 M" panose="02000503000000020004" pitchFamily="2" charset="-127"/>
              </a:rPr>
              <a:t>텐서로</a:t>
            </a:r>
            <a:r>
              <a:rPr lang="ko-KR" altLang="en-US" sz="1200">
                <a:solidFill>
                  <a:srgbClr val="000000"/>
                </a:solidFill>
                <a:latin typeface="고도 M" panose="02000503000000020004" pitchFamily="2" charset="-127"/>
                <a:ea typeface="고도 M" panose="02000503000000020004" pitchFamily="2" charset="-127"/>
              </a:rPr>
              <a:t> 바꾼 다음 이 </a:t>
            </a:r>
            <a:r>
              <a:rPr lang="ko-KR" altLang="en-US" sz="1200" err="1">
                <a:solidFill>
                  <a:srgbClr val="000000"/>
                </a:solidFill>
                <a:latin typeface="고도 M" panose="02000503000000020004" pitchFamily="2" charset="-127"/>
                <a:ea typeface="고도 M" panose="02000503000000020004" pitchFamily="2" charset="-127"/>
              </a:rPr>
              <a:t>전처리</a:t>
            </a:r>
            <a:r>
              <a:rPr lang="ko-KR" altLang="en-US" sz="1200">
                <a:solidFill>
                  <a:srgbClr val="000000"/>
                </a:solidFill>
                <a:latin typeface="고도 M" panose="02000503000000020004" pitchFamily="2" charset="-127"/>
                <a:ea typeface="고도 M" panose="02000503000000020004" pitchFamily="2" charset="-127"/>
              </a:rPr>
              <a:t> 함수를 적용해야 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61849" y="2228498"/>
            <a:ext cx="8143933" cy="3970318"/>
          </a:xfrm>
          <a:prstGeom prst="rect">
            <a:avLst/>
          </a:prstGeom>
          <a:solidFill>
            <a:srgbClr val="E2E2F6"/>
          </a:solidFill>
        </p:spPr>
        <p:txBody>
          <a:bodyPr wrap="square">
            <a:spAutoFit/>
          </a:bodyPr>
          <a:lstStyle/>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keras.preprocessing</a:t>
            </a:r>
            <a:r>
              <a:rPr lang="en-US" altLang="ko-KR" sz="1200">
                <a:solidFill>
                  <a:schemeClr val="tx1"/>
                </a:solidFill>
                <a:latin typeface="Consolas" panose="020B0609020204030204" pitchFamily="49" charset="0"/>
              </a:rPr>
              <a:t> import image</a:t>
            </a:r>
          </a:p>
          <a:p>
            <a:r>
              <a:rPr lang="en-US" altLang="ko-KR" sz="1200">
                <a:solidFill>
                  <a:schemeClr val="tx1"/>
                </a:solidFill>
                <a:latin typeface="Consolas" panose="020B0609020204030204" pitchFamily="49" charset="0"/>
              </a:rPr>
              <a:t>from keras.applications.vgg16 import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decode_predictions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이미지 경로</a:t>
            </a:r>
          </a:p>
          <a:p>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 './datasets/creative_commons_elephant.jpg'</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 224 </a:t>
            </a:r>
            <a:r>
              <a:rPr lang="ko-KR" altLang="en-US" sz="1200">
                <a:solidFill>
                  <a:schemeClr val="tx1"/>
                </a:solidFill>
                <a:latin typeface="Consolas" panose="020B0609020204030204" pitchFamily="49" charset="0"/>
              </a:rPr>
              <a:t>크기의 파이썬 이미징 라이브러리</a:t>
            </a:r>
            <a:r>
              <a:rPr lang="en-US" altLang="ko-KR" sz="1200">
                <a:solidFill>
                  <a:schemeClr val="tx1"/>
                </a:solidFill>
                <a:latin typeface="Consolas" panose="020B0609020204030204" pitchFamily="49" charset="0"/>
              </a:rPr>
              <a:t>(PIL) </a:t>
            </a:r>
            <a:r>
              <a:rPr lang="ko-KR" altLang="en-US" sz="1200">
                <a:solidFill>
                  <a:schemeClr val="tx1"/>
                </a:solidFill>
                <a:latin typeface="Consolas" panose="020B0609020204030204" pitchFamily="49" charset="0"/>
              </a:rPr>
              <a:t>객체로 반환됩니다</a:t>
            </a: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image.load_img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target_size</a:t>
            </a:r>
            <a:r>
              <a:rPr lang="en-US" altLang="ko-KR" sz="1200">
                <a:solidFill>
                  <a:schemeClr val="tx1"/>
                </a:solidFill>
                <a:latin typeface="Consolas" panose="020B0609020204030204" pitchFamily="49" charset="0"/>
              </a:rPr>
              <a:t>=(224, 224))</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(224, 224, 3) </a:t>
            </a:r>
            <a:r>
              <a:rPr lang="ko-KR" altLang="en-US" sz="1200">
                <a:solidFill>
                  <a:schemeClr val="tx1"/>
                </a:solidFill>
                <a:latin typeface="Consolas" panose="020B0609020204030204" pitchFamily="49" charset="0"/>
              </a:rPr>
              <a:t>크기의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float32 </a:t>
            </a:r>
            <a:r>
              <a:rPr lang="ko-KR" altLang="en-US" sz="1200">
                <a:solidFill>
                  <a:schemeClr val="tx1"/>
                </a:solidFill>
                <a:latin typeface="Consolas" panose="020B0609020204030204" pitchFamily="49" charset="0"/>
              </a:rPr>
              <a:t>배열</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image.img_to_array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차원을 추가하여 </a:t>
            </a:r>
            <a:r>
              <a:rPr lang="en-US" altLang="ko-KR" sz="1200">
                <a:solidFill>
                  <a:schemeClr val="tx1"/>
                </a:solidFill>
                <a:latin typeface="Consolas" panose="020B0609020204030204" pitchFamily="49" charset="0"/>
              </a:rPr>
              <a:t>(1, 224, 224, 3) </a:t>
            </a:r>
            <a:r>
              <a:rPr lang="ko-KR" altLang="en-US" sz="1200">
                <a:solidFill>
                  <a:schemeClr val="tx1"/>
                </a:solidFill>
                <a:latin typeface="Consolas" panose="020B0609020204030204" pitchFamily="49" charset="0"/>
              </a:rPr>
              <a:t>크기의 배치로 배열을 변환합니다</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np.expand_dims</a:t>
            </a:r>
            <a:r>
              <a:rPr lang="en-US" altLang="ko-KR" sz="1200">
                <a:solidFill>
                  <a:schemeClr val="tx1"/>
                </a:solidFill>
                <a:latin typeface="Consolas" panose="020B0609020204030204" pitchFamily="49" charset="0"/>
              </a:rPr>
              <a:t>(x, axis=0)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데이터를 </a:t>
            </a:r>
            <a:r>
              <a:rPr lang="ko-KR" altLang="en-US" sz="1200" err="1">
                <a:solidFill>
                  <a:schemeClr val="tx1"/>
                </a:solidFill>
                <a:latin typeface="Consolas" panose="020B0609020204030204" pitchFamily="49" charset="0"/>
              </a:rPr>
              <a:t>전처리합니다</a:t>
            </a:r>
            <a:r>
              <a:rPr lang="en-US" altLang="ko-KR" sz="1200">
                <a:solidFill>
                  <a:schemeClr val="tx1"/>
                </a:solidFill>
                <a:latin typeface="Consolas" panose="020B0609020204030204" pitchFamily="49" charset="0"/>
              </a:rPr>
              <a:t>(</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컬러 정규화를 수행합니다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x = </a:t>
            </a:r>
            <a:r>
              <a:rPr lang="en-US" altLang="ko-KR" sz="1200" err="1">
                <a:solidFill>
                  <a:schemeClr val="tx1"/>
                </a:solidFill>
                <a:latin typeface="Consolas" panose="020B0609020204030204" pitchFamily="49" charset="0"/>
              </a:rPr>
              <a:t>preprocess_input</a:t>
            </a:r>
            <a:r>
              <a:rPr lang="en-US" altLang="ko-KR" sz="1200">
                <a:solidFill>
                  <a:schemeClr val="tx1"/>
                </a:solidFill>
                <a:latin typeface="Consolas" panose="020B0609020204030204" pitchFamily="49" charset="0"/>
              </a:rPr>
              <a:t>(x)</a:t>
            </a:r>
          </a:p>
          <a:p>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model.predict</a:t>
            </a:r>
            <a:r>
              <a:rPr lang="en-US" altLang="ko-KR" sz="1200">
                <a:solidFill>
                  <a:schemeClr val="tx1"/>
                </a:solidFill>
                <a:latin typeface="Consolas" panose="020B0609020204030204" pitchFamily="49" charset="0"/>
              </a:rPr>
              <a:t>(x)</a:t>
            </a:r>
          </a:p>
          <a:p>
            <a:r>
              <a:rPr lang="en-US" altLang="ko-KR" sz="1200">
                <a:solidFill>
                  <a:schemeClr val="tx1"/>
                </a:solidFill>
                <a:latin typeface="Consolas" panose="020B0609020204030204" pitchFamily="49" charset="0"/>
              </a:rPr>
              <a:t>print('Predicted:', </a:t>
            </a:r>
            <a:r>
              <a:rPr lang="en-US" altLang="ko-KR" sz="1200" err="1">
                <a:solidFill>
                  <a:schemeClr val="tx1"/>
                </a:solidFill>
                <a:latin typeface="Consolas" panose="020B0609020204030204" pitchFamily="49" charset="0"/>
              </a:rPr>
              <a:t>decode_predictions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preds</a:t>
            </a:r>
            <a:r>
              <a:rPr lang="en-US" altLang="ko-KR" sz="1200">
                <a:solidFill>
                  <a:schemeClr val="tx1"/>
                </a:solidFill>
                <a:latin typeface="Consolas" panose="020B0609020204030204" pitchFamily="49" charset="0"/>
              </a:rPr>
              <a:t>, top=3)[0])</a:t>
            </a:r>
          </a:p>
        </p:txBody>
      </p:sp>
      <p:sp>
        <p:nvSpPr>
          <p:cNvPr id="7" name="TextBox 6">
            <a:extLst>
              <a:ext uri="{FF2B5EF4-FFF2-40B4-BE49-F238E27FC236}">
                <a16:creationId xmlns:a16="http://schemas.microsoft.com/office/drawing/2014/main" id="{F0B0DC35-5CBD-4B53-AD9D-2C6B4A486436}"/>
              </a:ext>
            </a:extLst>
          </p:cNvPr>
          <p:cNvSpPr txBox="1"/>
          <p:nvPr/>
        </p:nvSpPr>
        <p:spPr>
          <a:xfrm>
            <a:off x="793533" y="6244982"/>
            <a:ext cx="8098220" cy="461665"/>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Predicted: [('n02504458', '</a:t>
            </a:r>
            <a:r>
              <a:rPr lang="en-US" altLang="ko-KR" sz="1200" err="1">
                <a:solidFill>
                  <a:srgbClr val="000000"/>
                </a:solidFill>
                <a:latin typeface="고도 M" panose="02000503000000020004" pitchFamily="2" charset="-127"/>
                <a:ea typeface="고도 M" panose="02000503000000020004" pitchFamily="2" charset="-127"/>
              </a:rPr>
              <a:t>African_elephant</a:t>
            </a:r>
            <a:r>
              <a:rPr lang="en-US" altLang="ko-KR" sz="1200">
                <a:solidFill>
                  <a:srgbClr val="000000"/>
                </a:solidFill>
                <a:latin typeface="고도 M" panose="02000503000000020004" pitchFamily="2" charset="-127"/>
                <a:ea typeface="고도 M" panose="02000503000000020004" pitchFamily="2" charset="-127"/>
              </a:rPr>
              <a:t>', 0.9094213), ('n01871265', 'tusker', 0.08618258), ('n02504013', '</a:t>
            </a:r>
            <a:r>
              <a:rPr lang="en-US" altLang="ko-KR" sz="1200" err="1">
                <a:solidFill>
                  <a:srgbClr val="000000"/>
                </a:solidFill>
                <a:latin typeface="고도 M" panose="02000503000000020004" pitchFamily="2" charset="-127"/>
                <a:ea typeface="고도 M" panose="02000503000000020004" pitchFamily="2" charset="-127"/>
              </a:rPr>
              <a:t>Indian_elephant</a:t>
            </a:r>
            <a:r>
              <a:rPr lang="en-US" altLang="ko-KR" sz="1200">
                <a:solidFill>
                  <a:srgbClr val="000000"/>
                </a:solidFill>
                <a:latin typeface="고도 M" panose="02000503000000020004" pitchFamily="2" charset="-127"/>
                <a:ea typeface="고도 M" panose="02000503000000020004" pitchFamily="2" charset="-127"/>
              </a:rPr>
              <a:t>', 0.004354576)]</a:t>
            </a:r>
          </a:p>
        </p:txBody>
      </p:sp>
    </p:spTree>
    <p:extLst>
      <p:ext uri="{BB962C8B-B14F-4D97-AF65-F5344CB8AC3E}">
        <p14:creationId xmlns:p14="http://schemas.microsoft.com/office/powerpoint/2010/main" val="2794330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이미지에서 가장 아프리카 코끼리 같은 부위를 시각화하기 위해 </a:t>
            </a:r>
            <a:r>
              <a:rPr lang="en-US" altLang="ko-KR" sz="1200">
                <a:solidFill>
                  <a:srgbClr val="000000"/>
                </a:solidFill>
                <a:latin typeface="고도 M" panose="02000503000000020004" pitchFamily="2" charset="-127"/>
                <a:ea typeface="고도 M" panose="02000503000000020004" pitchFamily="2" charset="-127"/>
              </a:rPr>
              <a:t>Grad-CAM </a:t>
            </a:r>
            <a:r>
              <a:rPr lang="ko-KR" altLang="en-US" sz="1200">
                <a:solidFill>
                  <a:srgbClr val="000000"/>
                </a:solidFill>
                <a:latin typeface="고도 M" panose="02000503000000020004" pitchFamily="2" charset="-127"/>
                <a:ea typeface="고도 M" panose="02000503000000020004" pitchFamily="2" charset="-127"/>
              </a:rPr>
              <a:t>처리 과정을 구현한다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452431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예측 벡터의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항목</a:t>
            </a:r>
          </a:p>
          <a:p>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model.output</a:t>
            </a:r>
            <a:r>
              <a:rPr lang="en-US" altLang="ko-KR" sz="1200">
                <a:solidFill>
                  <a:schemeClr val="tx1"/>
                </a:solidFill>
                <a:latin typeface="Consolas" panose="020B0609020204030204" pitchFamily="49" charset="0"/>
              </a:rPr>
              <a:t>[:, 386]</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VGG16</a:t>
            </a:r>
            <a:r>
              <a:rPr lang="ko-KR" altLang="en-US" sz="1200">
                <a:solidFill>
                  <a:schemeClr val="tx1"/>
                </a:solidFill>
                <a:latin typeface="Consolas" panose="020B0609020204030204" pitchFamily="49" charset="0"/>
              </a:rPr>
              <a:t>의 마지막 </a:t>
            </a:r>
            <a:r>
              <a:rPr lang="ko-KR" altLang="en-US" sz="1200" err="1">
                <a:solidFill>
                  <a:schemeClr val="tx1"/>
                </a:solidFill>
                <a:latin typeface="Consolas" panose="020B0609020204030204" pitchFamily="49" charset="0"/>
              </a:rPr>
              <a:t>합성곱</a:t>
            </a:r>
            <a:r>
              <a:rPr lang="ko-KR" altLang="en-US" sz="1200">
                <a:solidFill>
                  <a:schemeClr val="tx1"/>
                </a:solidFill>
                <a:latin typeface="Consolas" panose="020B0609020204030204" pitchFamily="49" charset="0"/>
              </a:rPr>
              <a:t> 층인 </a:t>
            </a:r>
            <a:r>
              <a:rPr lang="en-US" altLang="ko-KR" sz="1200">
                <a:solidFill>
                  <a:schemeClr val="tx1"/>
                </a:solidFill>
                <a:latin typeface="Consolas" panose="020B0609020204030204" pitchFamily="49" charset="0"/>
              </a:rPr>
              <a:t>block5_conv3 </a:t>
            </a:r>
            <a:r>
              <a:rPr lang="ko-KR" altLang="en-US" sz="1200">
                <a:solidFill>
                  <a:schemeClr val="tx1"/>
                </a:solidFill>
                <a:latin typeface="Consolas" panose="020B0609020204030204" pitchFamily="49" charset="0"/>
              </a:rPr>
              <a:t>층의 특성 맵</a:t>
            </a:r>
          </a:p>
          <a:p>
            <a:r>
              <a:rPr lang="en-US" altLang="ko-KR" sz="1200" err="1">
                <a:solidFill>
                  <a:schemeClr val="tx1"/>
                </a:solidFill>
                <a:latin typeface="Consolas" panose="020B0609020204030204" pitchFamily="49" charset="0"/>
              </a:rPr>
              <a:t>last_conv_layer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model.get_layer</a:t>
            </a:r>
            <a:r>
              <a:rPr lang="en-US" altLang="ko-KR" sz="1200">
                <a:solidFill>
                  <a:schemeClr val="tx1"/>
                </a:solidFill>
                <a:latin typeface="Consolas" panose="020B0609020204030204" pitchFamily="49" charset="0"/>
              </a:rPr>
              <a:t>('block5_conv3')</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block5_conv3</a:t>
            </a:r>
            <a:r>
              <a:rPr lang="ko-KR" altLang="en-US" sz="1200">
                <a:solidFill>
                  <a:schemeClr val="tx1"/>
                </a:solidFill>
                <a:latin typeface="Consolas" panose="020B0609020204030204" pitchFamily="49" charset="0"/>
              </a:rPr>
              <a:t>의 특성 맵 출력에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클래스의 </a:t>
            </a:r>
            <a:r>
              <a:rPr lang="ko-KR" altLang="en-US" sz="1200" err="1">
                <a:solidFill>
                  <a:schemeClr val="tx1"/>
                </a:solidFill>
                <a:latin typeface="Consolas" panose="020B0609020204030204" pitchFamily="49" charset="0"/>
              </a:rPr>
              <a:t>그래디언트</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grads = </a:t>
            </a:r>
            <a:r>
              <a:rPr lang="en-US" altLang="ko-KR" sz="1200" err="1">
                <a:solidFill>
                  <a:schemeClr val="tx1"/>
                </a:solidFill>
                <a:latin typeface="Consolas" panose="020B0609020204030204" pitchFamily="49" charset="0"/>
              </a:rPr>
              <a:t>K.gradients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african_elephant_output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특성 맵 </a:t>
            </a:r>
            <a:r>
              <a:rPr lang="ko-KR" altLang="en-US" sz="1200" err="1">
                <a:solidFill>
                  <a:schemeClr val="tx1"/>
                </a:solidFill>
                <a:latin typeface="Consolas" panose="020B0609020204030204" pitchFamily="49" charset="0"/>
              </a:rPr>
              <a:t>채널별</a:t>
            </a:r>
            <a:r>
              <a:rPr lang="ko-KR" altLang="en-US"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그래디언트</a:t>
            </a:r>
            <a:r>
              <a:rPr lang="ko-KR" altLang="en-US" sz="1200">
                <a:solidFill>
                  <a:schemeClr val="tx1"/>
                </a:solidFill>
                <a:latin typeface="Consolas" panose="020B0609020204030204" pitchFamily="49" charset="0"/>
              </a:rPr>
              <a:t> 평균 값이 담긴 </a:t>
            </a:r>
            <a:r>
              <a:rPr lang="en-US" altLang="ko-KR" sz="1200">
                <a:solidFill>
                  <a:schemeClr val="tx1"/>
                </a:solidFill>
                <a:latin typeface="Consolas" panose="020B0609020204030204" pitchFamily="49" charset="0"/>
              </a:rPr>
              <a:t>(512,) </a:t>
            </a:r>
            <a:r>
              <a:rPr lang="ko-KR" altLang="en-US" sz="1200">
                <a:solidFill>
                  <a:schemeClr val="tx1"/>
                </a:solidFill>
                <a:latin typeface="Consolas" panose="020B0609020204030204" pitchFamily="49" charset="0"/>
              </a:rPr>
              <a:t>크기의 벡터</a:t>
            </a:r>
          </a:p>
          <a:p>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K.mean</a:t>
            </a:r>
            <a:r>
              <a:rPr lang="en-US" altLang="ko-KR" sz="1200">
                <a:solidFill>
                  <a:schemeClr val="tx1"/>
                </a:solidFill>
                <a:latin typeface="Consolas" panose="020B0609020204030204" pitchFamily="49" charset="0"/>
              </a:rPr>
              <a:t>(grads, axis=(0, 1, 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샘플 이미지가 주어졌을 때 방금 전 정의한 </a:t>
            </a:r>
            <a:r>
              <a:rPr lang="en-US" altLang="ko-KR" sz="1200" err="1">
                <a:solidFill>
                  <a:schemeClr val="tx1"/>
                </a:solidFill>
                <a:latin typeface="Consolas" panose="020B0609020204030204" pitchFamily="49" charset="0"/>
              </a:rPr>
              <a:t>pooled_grads</a:t>
            </a:r>
            <a:r>
              <a:rPr lang="ko-KR" altLang="en-US" sz="1200">
                <a:solidFill>
                  <a:schemeClr val="tx1"/>
                </a:solidFill>
                <a:latin typeface="Consolas" panose="020B0609020204030204" pitchFamily="49" charset="0"/>
              </a:rPr>
              <a:t>와 </a:t>
            </a:r>
            <a:r>
              <a:rPr lang="en-US" altLang="ko-KR" sz="1200">
                <a:solidFill>
                  <a:schemeClr val="tx1"/>
                </a:solidFill>
                <a:latin typeface="Consolas" panose="020B0609020204030204" pitchFamily="49" charset="0"/>
              </a:rPr>
              <a:t>block5_conv3</a:t>
            </a:r>
            <a:r>
              <a:rPr lang="ko-KR" altLang="en-US" sz="1200">
                <a:solidFill>
                  <a:schemeClr val="tx1"/>
                </a:solidFill>
                <a:latin typeface="Consolas" panose="020B0609020204030204" pitchFamily="49" charset="0"/>
              </a:rPr>
              <a:t>의 특성 맵 출력을 구합니다</a:t>
            </a:r>
          </a:p>
          <a:p>
            <a:r>
              <a:rPr lang="en-US" altLang="ko-KR" sz="1200">
                <a:solidFill>
                  <a:schemeClr val="tx1"/>
                </a:solidFill>
                <a:latin typeface="Consolas" panose="020B0609020204030204" pitchFamily="49" charset="0"/>
              </a:rPr>
              <a:t>iterate = </a:t>
            </a:r>
            <a:r>
              <a:rPr lang="en-US" altLang="ko-KR" sz="1200" err="1">
                <a:solidFill>
                  <a:schemeClr val="tx1"/>
                </a:solidFill>
                <a:latin typeface="Consolas" panose="020B0609020204030204" pitchFamily="49" charset="0"/>
              </a:rPr>
              <a:t>K.function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model.input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pooled_grads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last_conv_layer.output</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두 마리 코끼리가 있는 샘플 이미지를 주입하고 두 개의 </a:t>
            </a:r>
            <a:r>
              <a:rPr lang="ko-KR" altLang="en-US" sz="1200" err="1">
                <a:solidFill>
                  <a:schemeClr val="tx1"/>
                </a:solidFill>
                <a:latin typeface="Consolas" panose="020B0609020204030204" pitchFamily="49" charset="0"/>
              </a:rPr>
              <a:t>넘파이</a:t>
            </a:r>
            <a:r>
              <a:rPr lang="ko-KR" altLang="en-US" sz="1200">
                <a:solidFill>
                  <a:schemeClr val="tx1"/>
                </a:solidFill>
                <a:latin typeface="Consolas" panose="020B0609020204030204" pitchFamily="49" charset="0"/>
              </a:rPr>
              <a:t> 배열을 얻습니다</a:t>
            </a:r>
          </a:p>
          <a:p>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iterate([x])</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아프리카 코끼리</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클래스에 대한 </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채널의 중요도</a:t>
            </a:r>
            <a:r>
              <a:rPr lang="en-US" altLang="ko-KR" sz="1200">
                <a:solidFill>
                  <a:schemeClr val="tx1"/>
                </a:solidFill>
                <a:latin typeface="Consolas" panose="020B0609020204030204" pitchFamily="49" charset="0"/>
              </a:rPr>
              <a:t>"</a:t>
            </a:r>
            <a:r>
              <a:rPr lang="ko-KR" altLang="en-US" sz="1200">
                <a:solidFill>
                  <a:schemeClr val="tx1"/>
                </a:solidFill>
                <a:latin typeface="Consolas" panose="020B0609020204030204" pitchFamily="49" charset="0"/>
              </a:rPr>
              <a:t>를 특성 맵 배열의 채널에 곱합니다</a:t>
            </a: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range(512):</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pooled_grads_value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만들어진 특성 </a:t>
            </a:r>
            <a:r>
              <a:rPr lang="ko-KR" altLang="en-US" sz="1200" err="1">
                <a:solidFill>
                  <a:schemeClr val="tx1"/>
                </a:solidFill>
                <a:latin typeface="Consolas" panose="020B0609020204030204" pitchFamily="49" charset="0"/>
              </a:rPr>
              <a:t>맵에서</a:t>
            </a:r>
            <a:r>
              <a:rPr lang="ko-KR" altLang="en-US" sz="1200">
                <a:solidFill>
                  <a:schemeClr val="tx1"/>
                </a:solidFill>
                <a:latin typeface="Consolas" panose="020B0609020204030204" pitchFamily="49" charset="0"/>
              </a:rPr>
              <a:t> 채널 축을 따라 평균한 값이 클래스 활성화의 </a:t>
            </a:r>
            <a:r>
              <a:rPr lang="ko-KR" altLang="en-US" sz="1200" err="1">
                <a:solidFill>
                  <a:schemeClr val="tx1"/>
                </a:solidFill>
                <a:latin typeface="Consolas" panose="020B0609020204030204" pitchFamily="49" charset="0"/>
              </a:rPr>
              <a:t>히트맵입니다</a:t>
            </a:r>
            <a:endParaRPr lang="ko-KR" altLang="en-US"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conv_layer_output_value</a:t>
            </a:r>
            <a:r>
              <a:rPr lang="en-US" altLang="ko-KR" sz="1200">
                <a:solidFill>
                  <a:schemeClr val="tx1"/>
                </a:solidFill>
                <a:latin typeface="Consolas" panose="020B0609020204030204" pitchFamily="49" charset="0"/>
              </a:rPr>
              <a:t>, axis=-1)</a:t>
            </a:r>
          </a:p>
        </p:txBody>
      </p:sp>
    </p:spTree>
    <p:extLst>
      <p:ext uri="{BB962C8B-B14F-4D97-AF65-F5344CB8AC3E}">
        <p14:creationId xmlns:p14="http://schemas.microsoft.com/office/powerpoint/2010/main" val="393825879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시각화를 위해 </a:t>
            </a:r>
            <a:r>
              <a:rPr lang="ko-KR" altLang="en-US" sz="1200" err="1">
                <a:solidFill>
                  <a:srgbClr val="000000"/>
                </a:solidFill>
                <a:latin typeface="고도 M" panose="02000503000000020004" pitchFamily="2" charset="-127"/>
                <a:ea typeface="고도 M" panose="02000503000000020004" pitchFamily="2" charset="-127"/>
              </a:rPr>
              <a:t>히트맵을</a:t>
            </a:r>
            <a:r>
              <a:rPr lang="ko-KR" altLang="en-US" sz="1200">
                <a:solidFill>
                  <a:srgbClr val="000000"/>
                </a:solidFill>
                <a:latin typeface="고도 M" panose="02000503000000020004" pitchFamily="2" charset="-127"/>
                <a:ea typeface="고도 M" panose="02000503000000020004" pitchFamily="2" charset="-127"/>
              </a:rPr>
              <a:t> </a:t>
            </a:r>
            <a:r>
              <a:rPr lang="en-US" altLang="ko-KR" sz="1200">
                <a:solidFill>
                  <a:srgbClr val="000000"/>
                </a:solidFill>
                <a:latin typeface="고도 M" panose="02000503000000020004" pitchFamily="2" charset="-127"/>
                <a:ea typeface="고도 M" panose="02000503000000020004" pitchFamily="2" charset="-127"/>
              </a:rPr>
              <a:t>0</a:t>
            </a:r>
            <a:r>
              <a:rPr lang="ko-KR" altLang="en-US" sz="1200">
                <a:solidFill>
                  <a:srgbClr val="000000"/>
                </a:solidFill>
                <a:latin typeface="고도 M" panose="02000503000000020004" pitchFamily="2" charset="-127"/>
                <a:ea typeface="고도 M" panose="02000503000000020004" pitchFamily="2" charset="-127"/>
              </a:rPr>
              <a:t>과 </a:t>
            </a:r>
            <a:r>
              <a:rPr lang="en-US" altLang="ko-KR" sz="1200">
                <a:solidFill>
                  <a:srgbClr val="000000"/>
                </a:solidFill>
                <a:latin typeface="고도 M" panose="02000503000000020004" pitchFamily="2" charset="-127"/>
                <a:ea typeface="고도 M" panose="02000503000000020004" pitchFamily="2" charset="-127"/>
              </a:rPr>
              <a:t>1 </a:t>
            </a:r>
            <a:r>
              <a:rPr lang="ko-KR" altLang="en-US" sz="1200">
                <a:solidFill>
                  <a:srgbClr val="000000"/>
                </a:solidFill>
                <a:latin typeface="고도 M" panose="02000503000000020004" pitchFamily="2" charset="-127"/>
                <a:ea typeface="고도 M" panose="02000503000000020004" pitchFamily="2" charset="-127"/>
              </a:rPr>
              <a:t>사이로 </a:t>
            </a:r>
            <a:r>
              <a:rPr lang="ko-KR" altLang="en-US" sz="1200" err="1">
                <a:solidFill>
                  <a:srgbClr val="000000"/>
                </a:solidFill>
                <a:latin typeface="고도 M" panose="02000503000000020004" pitchFamily="2" charset="-127"/>
                <a:ea typeface="고도 M" panose="02000503000000020004" pitchFamily="2" charset="-127"/>
              </a:rPr>
              <a:t>정규화한다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최종 결과는 다음과 같다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np.maximum</a:t>
            </a:r>
            <a:r>
              <a:rPr lang="en-US" altLang="ko-KR" sz="1200">
                <a:solidFill>
                  <a:schemeClr val="tx1"/>
                </a:solidFill>
                <a:latin typeface="Consolas" panose="020B0609020204030204" pitchFamily="49" charset="0"/>
              </a:rPr>
              <a:t>(heatmap, 0)</a:t>
            </a:r>
          </a:p>
          <a:p>
            <a:r>
              <a:rPr lang="en-US" altLang="ko-KR" sz="1200">
                <a:solidFill>
                  <a:schemeClr val="tx1"/>
                </a:solidFill>
                <a:latin typeface="Consolas" panose="020B0609020204030204" pitchFamily="49" charset="0"/>
              </a:rPr>
              <a:t>heatmap /= </a:t>
            </a:r>
            <a:r>
              <a:rPr lang="en-US" altLang="ko-KR" sz="1200" err="1">
                <a:solidFill>
                  <a:schemeClr val="tx1"/>
                </a:solidFill>
                <a:latin typeface="Consolas" panose="020B0609020204030204" pitchFamily="49" charset="0"/>
              </a:rPr>
              <a:t>np.max</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plt.matshow</a:t>
            </a:r>
            <a:r>
              <a:rPr lang="en-US" altLang="ko-KR" sz="1200">
                <a:solidFill>
                  <a:schemeClr val="tx1"/>
                </a:solidFill>
                <a:latin typeface="Consolas" panose="020B0609020204030204" pitchFamily="49" charset="0"/>
              </a:rPr>
              <a:t>(heatmap)</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2754" name="Picture 2">
            <a:extLst>
              <a:ext uri="{FF2B5EF4-FFF2-40B4-BE49-F238E27FC236}">
                <a16:creationId xmlns:a16="http://schemas.microsoft.com/office/drawing/2014/main" id="{222DFF7A-4FEE-46EE-A395-8CAAB3AF2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381" y="2754741"/>
            <a:ext cx="24765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0250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861849" y="1582167"/>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OpenCV</a:t>
            </a:r>
            <a:r>
              <a:rPr lang="ko-KR" altLang="en-US" sz="1200">
                <a:solidFill>
                  <a:srgbClr val="000000"/>
                </a:solidFill>
                <a:latin typeface="고도 M" panose="02000503000000020004" pitchFamily="2" charset="-127"/>
                <a:ea typeface="고도 M" panose="02000503000000020004" pitchFamily="2" charset="-127"/>
              </a:rPr>
              <a:t>를 사용해 앞에서 얻은 </a:t>
            </a:r>
            <a:r>
              <a:rPr lang="ko-KR" altLang="en-US" sz="1200" err="1">
                <a:solidFill>
                  <a:srgbClr val="000000"/>
                </a:solidFill>
                <a:latin typeface="고도 M" panose="02000503000000020004" pitchFamily="2" charset="-127"/>
                <a:ea typeface="고도 M" panose="02000503000000020004" pitchFamily="2" charset="-127"/>
              </a:rPr>
              <a:t>히트맵에</a:t>
            </a:r>
            <a:r>
              <a:rPr lang="ko-KR" altLang="en-US" sz="1200">
                <a:solidFill>
                  <a:srgbClr val="000000"/>
                </a:solidFill>
                <a:latin typeface="고도 M" panose="02000503000000020004" pitchFamily="2" charset="-127"/>
                <a:ea typeface="고도 M" panose="02000503000000020004" pitchFamily="2" charset="-127"/>
              </a:rPr>
              <a:t> 원본 이미지를 겹친 이미지를 만든다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484434FF-2767-491D-93BD-0C04B7DC450A}"/>
              </a:ext>
            </a:extLst>
          </p:cNvPr>
          <p:cNvSpPr/>
          <p:nvPr/>
        </p:nvSpPr>
        <p:spPr>
          <a:xfrm>
            <a:off x="838992" y="1923744"/>
            <a:ext cx="8143933" cy="360098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cv2</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cv2 </a:t>
            </a:r>
            <a:r>
              <a:rPr lang="ko-KR" altLang="en-US" sz="1200">
                <a:solidFill>
                  <a:schemeClr val="tx1"/>
                </a:solidFill>
                <a:latin typeface="Consolas" panose="020B0609020204030204" pitchFamily="49" charset="0"/>
              </a:rPr>
              <a:t>모듈을 사용해 원본 이미지를 </a:t>
            </a:r>
            <a:r>
              <a:rPr lang="ko-KR" altLang="en-US" sz="1200" err="1">
                <a:solidFill>
                  <a:schemeClr val="tx1"/>
                </a:solidFill>
                <a:latin typeface="Consolas" panose="020B0609020204030204" pitchFamily="49" charset="0"/>
              </a:rPr>
              <a:t>로드합니다</a:t>
            </a:r>
            <a:endParaRPr lang="ko-KR" altLang="en-US"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img</a:t>
            </a:r>
            <a:r>
              <a:rPr lang="en-US" altLang="ko-KR" sz="1200">
                <a:solidFill>
                  <a:schemeClr val="tx1"/>
                </a:solidFill>
                <a:latin typeface="Consolas" panose="020B0609020204030204" pitchFamily="49" charset="0"/>
              </a:rPr>
              <a:t> = cv2.imread(</a:t>
            </a:r>
            <a:r>
              <a:rPr lang="en-US" altLang="ko-KR" sz="1200" err="1">
                <a:solidFill>
                  <a:schemeClr val="tx1"/>
                </a:solidFill>
                <a:latin typeface="Consolas" panose="020B0609020204030204" pitchFamily="49" charset="0"/>
              </a:rPr>
              <a:t>img_path</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원본 이미지 크기에 맞게 변경합니다</a:t>
            </a:r>
          </a:p>
          <a:p>
            <a:r>
              <a:rPr lang="en-US" altLang="ko-KR" sz="1200">
                <a:solidFill>
                  <a:schemeClr val="tx1"/>
                </a:solidFill>
                <a:latin typeface="Consolas" panose="020B0609020204030204" pitchFamily="49" charset="0"/>
              </a:rPr>
              <a:t>heatmap = cv2.resize(heatmap,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[1], </a:t>
            </a:r>
            <a:r>
              <a:rPr lang="en-US" altLang="ko-KR" sz="1200" err="1">
                <a:solidFill>
                  <a:schemeClr val="tx1"/>
                </a:solidFill>
                <a:latin typeface="Consolas" panose="020B0609020204030204" pitchFamily="49" charset="0"/>
              </a:rPr>
              <a:t>img.shape</a:t>
            </a:r>
            <a:r>
              <a:rPr lang="en-US" altLang="ko-KR" sz="1200">
                <a:solidFill>
                  <a:schemeClr val="tx1"/>
                </a:solidFill>
                <a:latin typeface="Consolas" panose="020B0609020204030204" pitchFamily="49" charset="0"/>
              </a:rPr>
              <a:t>[0]))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heatmap</a:t>
            </a:r>
            <a:r>
              <a:rPr lang="ko-KR" altLang="en-US" sz="1200">
                <a:solidFill>
                  <a:schemeClr val="tx1"/>
                </a:solidFill>
                <a:latin typeface="Consolas" panose="020B0609020204030204" pitchFamily="49" charset="0"/>
              </a:rPr>
              <a:t>을 </a:t>
            </a:r>
            <a:r>
              <a:rPr lang="en-US" altLang="ko-KR" sz="1200">
                <a:solidFill>
                  <a:schemeClr val="tx1"/>
                </a:solidFill>
                <a:latin typeface="Consolas" panose="020B0609020204030204" pitchFamily="49" charset="0"/>
              </a:rPr>
              <a:t>RGB </a:t>
            </a:r>
            <a:r>
              <a:rPr lang="ko-KR" altLang="en-US" sz="1200">
                <a:solidFill>
                  <a:schemeClr val="tx1"/>
                </a:solidFill>
                <a:latin typeface="Consolas" panose="020B0609020204030204" pitchFamily="49" charset="0"/>
              </a:rPr>
              <a:t>포맷으로 변환합니다</a:t>
            </a:r>
          </a:p>
          <a:p>
            <a:r>
              <a:rPr lang="en-US" altLang="ko-KR" sz="1200">
                <a:solidFill>
                  <a:schemeClr val="tx1"/>
                </a:solidFill>
                <a:latin typeface="Consolas" panose="020B0609020204030204" pitchFamily="49" charset="0"/>
              </a:rPr>
              <a:t>heatmap = np.uint8(255 * heatmap)</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err="1">
                <a:solidFill>
                  <a:schemeClr val="tx1"/>
                </a:solidFill>
                <a:latin typeface="Consolas" panose="020B0609020204030204" pitchFamily="49" charset="0"/>
              </a:rPr>
              <a:t>히트맵으로</a:t>
            </a:r>
            <a:r>
              <a:rPr lang="ko-KR" altLang="en-US" sz="1200">
                <a:solidFill>
                  <a:schemeClr val="tx1"/>
                </a:solidFill>
                <a:latin typeface="Consolas" panose="020B0609020204030204" pitchFamily="49" charset="0"/>
              </a:rPr>
              <a:t> 변환합니다</a:t>
            </a:r>
          </a:p>
          <a:p>
            <a:r>
              <a:rPr lang="en-US" altLang="ko-KR" sz="1200">
                <a:solidFill>
                  <a:schemeClr val="tx1"/>
                </a:solidFill>
                <a:latin typeface="Consolas" panose="020B0609020204030204" pitchFamily="49" charset="0"/>
              </a:rPr>
              <a:t>heatmap = cv2.applyColorMap(heatmap, cv2.COLORMAP_JET)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0.4</a:t>
            </a:r>
            <a:r>
              <a:rPr lang="ko-KR" altLang="en-US" sz="1200">
                <a:solidFill>
                  <a:schemeClr val="tx1"/>
                </a:solidFill>
                <a:latin typeface="Consolas" panose="020B0609020204030204" pitchFamily="49" charset="0"/>
              </a:rPr>
              <a:t>는 </a:t>
            </a:r>
            <a:r>
              <a:rPr lang="ko-KR" altLang="en-US" sz="1200" err="1">
                <a:solidFill>
                  <a:schemeClr val="tx1"/>
                </a:solidFill>
                <a:latin typeface="Consolas" panose="020B0609020204030204" pitchFamily="49" charset="0"/>
              </a:rPr>
              <a:t>히트맵의</a:t>
            </a:r>
            <a:r>
              <a:rPr lang="ko-KR" altLang="en-US" sz="1200">
                <a:solidFill>
                  <a:schemeClr val="tx1"/>
                </a:solidFill>
                <a:latin typeface="Consolas" panose="020B0609020204030204" pitchFamily="49" charset="0"/>
              </a:rPr>
              <a:t> 강도입니다</a:t>
            </a:r>
          </a:p>
          <a:p>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 = heatmap * 0.4 + </a:t>
            </a:r>
            <a:r>
              <a:rPr lang="en-US" altLang="ko-KR" sz="1200" err="1">
                <a:solidFill>
                  <a:schemeClr val="tx1"/>
                </a:solidFill>
                <a:latin typeface="Consolas" panose="020B0609020204030204" pitchFamily="49" charset="0"/>
              </a:rPr>
              <a:t>img</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디스크에 이미지를 저장합니다</a:t>
            </a:r>
          </a:p>
          <a:p>
            <a:r>
              <a:rPr lang="en-US" altLang="ko-KR" sz="1200">
                <a:solidFill>
                  <a:schemeClr val="tx1"/>
                </a:solidFill>
                <a:latin typeface="Consolas" panose="020B0609020204030204" pitchFamily="49" charset="0"/>
              </a:rPr>
              <a:t>cv2.imwrite('./datasets/elephant_cam.jpg', </a:t>
            </a:r>
            <a:r>
              <a:rPr lang="en-US" altLang="ko-KR" sz="1200" err="1">
                <a:solidFill>
                  <a:schemeClr val="tx1"/>
                </a:solidFill>
                <a:latin typeface="Consolas" panose="020B0609020204030204" pitchFamily="49" charset="0"/>
              </a:rPr>
              <a:t>superimposed_img</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212F4483-5B65-4784-A22D-2D1FAD68162A}"/>
              </a:ext>
            </a:extLst>
          </p:cNvPr>
          <p:cNvSpPr txBox="1"/>
          <p:nvPr/>
        </p:nvSpPr>
        <p:spPr>
          <a:xfrm>
            <a:off x="993228" y="5589308"/>
            <a:ext cx="8098220" cy="276999"/>
          </a:xfrm>
          <a:prstGeom prst="rect">
            <a:avLst/>
          </a:prstGeom>
          <a:noFill/>
        </p:spPr>
        <p:txBody>
          <a:bodyPr wrap="square" rtlCol="0">
            <a:spAutoFit/>
          </a:bodyPr>
          <a:lstStyle/>
          <a:p>
            <a:pPr lvl="0"/>
            <a:r>
              <a:rPr lang="en-US" altLang="ko-KR" sz="1200">
                <a:solidFill>
                  <a:srgbClr val="000000"/>
                </a:solidFill>
                <a:latin typeface="고도 M" panose="02000503000000020004" pitchFamily="2" charset="-127"/>
                <a:ea typeface="고도 M" panose="02000503000000020004" pitchFamily="2" charset="-127"/>
              </a:rPr>
              <a:t>True</a:t>
            </a:r>
          </a:p>
        </p:txBody>
      </p:sp>
    </p:spTree>
    <p:extLst>
      <p:ext uri="{BB962C8B-B14F-4D97-AF65-F5344CB8AC3E}">
        <p14:creationId xmlns:p14="http://schemas.microsoft.com/office/powerpoint/2010/main" val="31531187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err="1">
                <a:solidFill>
                  <a:srgbClr val="000000"/>
                </a:solidFill>
                <a:latin typeface="고도 M" panose="02000503000000020004" pitchFamily="2" charset="-127"/>
                <a:ea typeface="고도 M" panose="02000503000000020004" pitchFamily="2" charset="-127"/>
              </a:rPr>
              <a:t>컨브넷</a:t>
            </a:r>
            <a:r>
              <a:rPr lang="ko-KR" altLang="en-US" sz="2000">
                <a:solidFill>
                  <a:srgbClr val="000000"/>
                </a:solidFill>
                <a:latin typeface="고도 M" panose="02000503000000020004" pitchFamily="2" charset="-127"/>
                <a:ea typeface="고도 M" panose="02000503000000020004" pitchFamily="2" charset="-127"/>
              </a:rPr>
              <a:t> 학습 시각화</a:t>
            </a:r>
            <a:endParaRPr lang="en-US" altLang="ko-KR" sz="2000">
              <a:solidFill>
                <a:srgbClr val="000000"/>
              </a:solidFill>
              <a:latin typeface="고도 M" panose="02000503000000020004" pitchFamily="2" charset="-127"/>
              <a:ea typeface="고도 M" panose="02000503000000020004" pitchFamily="2"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5.6 </a:t>
            </a:r>
            <a:r>
              <a:rPr lang="ko-KR" altLang="en-US" sz="1800" b="1" err="1">
                <a:solidFill>
                  <a:srgbClr val="000000"/>
                </a:solidFill>
                <a:ea typeface="-2002" pitchFamily="18" charset="-127"/>
              </a:rPr>
              <a:t>컨브넷</a:t>
            </a:r>
            <a:r>
              <a:rPr lang="ko-KR" altLang="en-US" sz="1800" b="1">
                <a:solidFill>
                  <a:srgbClr val="000000"/>
                </a:solidFill>
                <a:ea typeface="-2002" pitchFamily="18" charset="-127"/>
              </a:rPr>
              <a:t> 시각화</a:t>
            </a:r>
          </a:p>
        </p:txBody>
      </p:sp>
      <p:sp>
        <p:nvSpPr>
          <p:cNvPr id="2" name="TextBox 1">
            <a:extLst>
              <a:ext uri="{FF2B5EF4-FFF2-40B4-BE49-F238E27FC236}">
                <a16:creationId xmlns:a16="http://schemas.microsoft.com/office/drawing/2014/main" id="{F7813AA7-2085-41E3-9865-79A8093CD7CE}"/>
              </a:ext>
            </a:extLst>
          </p:cNvPr>
          <p:cNvSpPr txBox="1"/>
          <p:nvPr/>
        </p:nvSpPr>
        <p:spPr>
          <a:xfrm>
            <a:off x="961697" y="5339256"/>
            <a:ext cx="8098220" cy="1200329"/>
          </a:xfrm>
          <a:prstGeom prst="rect">
            <a:avLst/>
          </a:prstGeom>
          <a:noFill/>
        </p:spPr>
        <p:txBody>
          <a:bodyPr wrap="square" rtlCol="0">
            <a:spAutoFit/>
          </a:bodyPr>
          <a:lstStyle/>
          <a:p>
            <a:pPr lvl="0"/>
            <a:r>
              <a:rPr lang="ko-KR" altLang="en-US" sz="1200">
                <a:solidFill>
                  <a:srgbClr val="000000"/>
                </a:solidFill>
                <a:latin typeface="고도 M" panose="02000503000000020004" pitchFamily="2" charset="-127"/>
                <a:ea typeface="고도 M" panose="02000503000000020004" pitchFamily="2" charset="-127"/>
              </a:rPr>
              <a:t>이 시각화 기법은 두 개의 중요한 질문에 대한 답을 준다</a:t>
            </a:r>
            <a:r>
              <a:rPr lang="en-US" altLang="ko-KR" sz="1200">
                <a:solidFill>
                  <a:srgbClr val="000000"/>
                </a:solidFill>
                <a:latin typeface="고도 M" panose="02000503000000020004" pitchFamily="2" charset="-127"/>
                <a:ea typeface="고도 M" panose="02000503000000020004" pitchFamily="2" charset="-127"/>
              </a:rPr>
              <a:t>:</a:t>
            </a:r>
          </a:p>
          <a:p>
            <a:pPr lvl="0"/>
            <a:endParaRPr lang="en-US" altLang="ko-KR" sz="1200">
              <a:solidFill>
                <a:srgbClr val="000000"/>
              </a:solidFill>
              <a:latin typeface="고도 M" panose="02000503000000020004" pitchFamily="2" charset="-127"/>
              <a:ea typeface="고도 M" panose="02000503000000020004" pitchFamily="2" charset="-127"/>
            </a:endParaRPr>
          </a:p>
          <a:p>
            <a:pPr lvl="0"/>
            <a:r>
              <a:rPr lang="ko-KR" altLang="en-US" sz="1200">
                <a:solidFill>
                  <a:srgbClr val="000000"/>
                </a:solidFill>
                <a:latin typeface="고도 M" panose="02000503000000020004" pitchFamily="2" charset="-127"/>
                <a:ea typeface="고도 M" panose="02000503000000020004" pitchFamily="2" charset="-127"/>
              </a:rPr>
              <a:t>왜 네트워크가 이 이미지에 아프리카 코끼리가 있다고 생각하는가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아프리카 코끼리가 사진 어디에 있는가</a:t>
            </a:r>
            <a:r>
              <a:rPr lang="en-US" altLang="ko-KR" sz="1200">
                <a:solidFill>
                  <a:srgbClr val="000000"/>
                </a:solidFill>
                <a:latin typeface="고도 M" panose="02000503000000020004" pitchFamily="2" charset="-127"/>
                <a:ea typeface="고도 M" panose="02000503000000020004" pitchFamily="2" charset="-127"/>
              </a:rPr>
              <a:t>?</a:t>
            </a:r>
          </a:p>
          <a:p>
            <a:pPr lvl="0"/>
            <a:r>
              <a:rPr lang="ko-KR" altLang="en-US" sz="1200">
                <a:solidFill>
                  <a:srgbClr val="000000"/>
                </a:solidFill>
                <a:latin typeface="고도 M" panose="02000503000000020004" pitchFamily="2" charset="-127"/>
                <a:ea typeface="고도 M" panose="02000503000000020004" pitchFamily="2" charset="-127"/>
              </a:rPr>
              <a:t>특히 코끼리 새끼의 귀가 강하게 활성화된 점이 흥미롭다</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아마도 이것은 네트워크가 아프리카 코끼리와 인도 코끼리의 차이를 구분하는 방법일 것이다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307777"/>
          </a:xfrm>
          <a:prstGeom prst="rect">
            <a:avLst/>
          </a:prstGeom>
          <a:noFill/>
        </p:spPr>
        <p:txBody>
          <a:bodyPr wrap="square" rtlCol="0">
            <a:spAutoFit/>
          </a:bodyPr>
          <a:lstStyle/>
          <a:p>
            <a:pPr lvl="0"/>
            <a:r>
              <a:rPr lang="ko-KR" altLang="en-US" sz="1400">
                <a:solidFill>
                  <a:srgbClr val="000000"/>
                </a:solidFill>
                <a:latin typeface="고도 M" panose="02000503000000020004" pitchFamily="2" charset="-127"/>
                <a:ea typeface="고도 M" panose="02000503000000020004" pitchFamily="2" charset="-127"/>
              </a:rPr>
              <a:t>클래스 활성화의 히트맵 시각화하기</a:t>
            </a:r>
            <a:endParaRPr lang="en-US" altLang="ko-KR" sz="1400">
              <a:solidFill>
                <a:srgbClr val="000000"/>
              </a:solidFill>
              <a:latin typeface="고도 M" panose="02000503000000020004" pitchFamily="2" charset="-127"/>
              <a:ea typeface="고도 M" panose="02000503000000020004" pitchFamily="2" charset="-127"/>
            </a:endParaRPr>
          </a:p>
        </p:txBody>
      </p:sp>
      <p:pic>
        <p:nvPicPr>
          <p:cNvPr id="204802" name="Picture 2" descr="elephant cam">
            <a:extLst>
              <a:ext uri="{FF2B5EF4-FFF2-40B4-BE49-F238E27FC236}">
                <a16:creationId xmlns:a16="http://schemas.microsoft.com/office/drawing/2014/main" id="{16302875-AE47-4B27-8986-B5F664942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668" y="1518744"/>
            <a:ext cx="5220849" cy="348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5495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341817-4BE2-4D0C-BD68-FD178BC31B1C}"/>
              </a:ext>
            </a:extLst>
          </p:cNvPr>
          <p:cNvSpPr txBox="1"/>
          <p:nvPr/>
        </p:nvSpPr>
        <p:spPr>
          <a:xfrm>
            <a:off x="3224463" y="5837722"/>
            <a:ext cx="62228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096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2246769"/>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p>
          <a:p>
            <a:r>
              <a:rPr lang="en-US" altLang="ko-KR" sz="2800">
                <a:solidFill>
                  <a:schemeClr val="tx1"/>
                </a:solidFill>
                <a:latin typeface="고도 M" panose="02000503000000020004" pitchFamily="2" charset="-127"/>
                <a:ea typeface="고도 M" panose="02000503000000020004" pitchFamily="2" charset="-127"/>
              </a:rPr>
              <a:t>                                     </a:t>
            </a:r>
            <a:r>
              <a:rPr lang="ko-KR" altLang="en-US" sz="2800">
                <a:solidFill>
                  <a:schemeClr val="tx1"/>
                </a:solidFill>
                <a:latin typeface="고도 M" panose="02000503000000020004" pitchFamily="2" charset="-127"/>
                <a:ea typeface="고도 M" panose="02000503000000020004" pitchFamily="2" charset="-127"/>
              </a:rPr>
              <a:t>평균</a:t>
            </a:r>
            <a:endParaRPr lang="en-US" altLang="ko-KR" sz="2800">
              <a:solidFill>
                <a:schemeClr val="tx1"/>
              </a:solidFill>
              <a:latin typeface="고도 M" panose="02000503000000020004" pitchFamily="2" charset="-127"/>
              <a:ea typeface="고도 M" panose="02000503000000020004" pitchFamily="2" charset="-127"/>
            </a:endParaRPr>
          </a:p>
          <a:p>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모든 데이터는 평균으로 돌아가는 </a:t>
            </a:r>
            <a:endParaRPr lang="en-US" altLang="ko-KR" sz="2800">
              <a:solidFill>
                <a:schemeClr val="tx1"/>
              </a:solidFill>
              <a:latin typeface="고도 M" panose="02000503000000020004" pitchFamily="2" charset="-127"/>
              <a:ea typeface="고도 M" panose="02000503000000020004" pitchFamily="2" charset="-127"/>
            </a:endParaRPr>
          </a:p>
          <a:p>
            <a:r>
              <a:rPr lang="ko-KR" altLang="en-US" sz="2800">
                <a:solidFill>
                  <a:schemeClr val="tx1"/>
                </a:solidFill>
                <a:latin typeface="고도 M" panose="02000503000000020004" pitchFamily="2" charset="-127"/>
                <a:ea typeface="고도 M" panose="02000503000000020004" pitchFamily="2" charset="-127"/>
              </a:rPr>
              <a:t>성질이 있다</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chemeClr val="tx1"/>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44496C2-1BF9-459D-A297-2003B14AF21B}"/>
              </a:ext>
            </a:extLst>
          </p:cNvPr>
          <p:cNvSpPr txBox="1"/>
          <p:nvPr/>
        </p:nvSpPr>
        <p:spPr>
          <a:xfrm>
            <a:off x="1533174" y="2110616"/>
            <a:ext cx="13436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결과값</a:t>
            </a:r>
          </a:p>
        </p:txBody>
      </p:sp>
      <p:sp>
        <p:nvSpPr>
          <p:cNvPr id="11" name="TextBox 10">
            <a:extLst>
              <a:ext uri="{FF2B5EF4-FFF2-40B4-BE49-F238E27FC236}">
                <a16:creationId xmlns:a16="http://schemas.microsoft.com/office/drawing/2014/main" id="{8781C46B-8A37-451C-A1C3-E32C39BCF7F0}"/>
              </a:ext>
            </a:extLst>
          </p:cNvPr>
          <p:cNvSpPr txBox="1"/>
          <p:nvPr/>
        </p:nvSpPr>
        <p:spPr>
          <a:xfrm>
            <a:off x="5813828" y="5722537"/>
            <a:ext cx="1447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a:t>
            </a:r>
            <a:r>
              <a:rPr lang="ko-KR" altLang="en-US" sz="2400">
                <a:solidFill>
                  <a:schemeClr val="tx1"/>
                </a:solidFill>
                <a:latin typeface="고도 M" panose="02000503000000020004" pitchFamily="2" charset="-127"/>
                <a:ea typeface="고도 M" panose="02000503000000020004" pitchFamily="2" charset="-127"/>
              </a:rPr>
              <a:t>입력값</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B2626D-14B4-4A87-B7BC-6D38E4B607C3}"/>
                  </a:ext>
                </a:extLst>
              </p:cNvPr>
              <p:cNvSpPr txBox="1"/>
              <p:nvPr/>
            </p:nvSpPr>
            <p:spPr>
              <a:xfrm>
                <a:off x="6629694" y="1730372"/>
                <a:ext cx="1738617" cy="624273"/>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기울기 </a:t>
                </a:r>
                <a:r>
                  <a:rPr lang="en-US" altLang="ko-KR" sz="2400">
                    <a:solidFill>
                      <a:schemeClr val="tx1"/>
                    </a:solidFill>
                    <a:latin typeface="고도 M" panose="02000503000000020004" pitchFamily="2" charset="-127"/>
                    <a:ea typeface="고도 M" panose="02000503000000020004" pitchFamily="2" charset="-127"/>
                  </a:rPr>
                  <a:t>= </a:t>
                </a:r>
                <a14:m>
                  <m:oMath xmlns:m="http://schemas.openxmlformats.org/officeDocument/2006/math">
                    <m:f>
                      <m:fPr>
                        <m:ctrlPr>
                          <a:rPr lang="en-US" altLang="ko-KR" sz="2400" b="0" i="1" smtClean="0">
                            <a:solidFill>
                              <a:schemeClr val="tx1"/>
                            </a:solidFill>
                            <a:latin typeface="Cambria Math" panose="02040503050406030204" pitchFamily="18" charset="0"/>
                            <a:ea typeface="고도 M" panose="02000503000000020004" pitchFamily="2" charset="-127"/>
                          </a:rPr>
                        </m:ctrlPr>
                      </m:fPr>
                      <m:num>
                        <m:r>
                          <a:rPr lang="en-US" altLang="ko-KR" sz="2400" b="0" i="1" smtClean="0">
                            <a:solidFill>
                              <a:schemeClr val="tx1"/>
                            </a:solidFill>
                            <a:latin typeface="Cambria Math" panose="02040503050406030204" pitchFamily="18" charset="0"/>
                            <a:ea typeface="고도 M" panose="02000503000000020004" pitchFamily="2" charset="-127"/>
                          </a:rPr>
                          <m:t>𝑑𝑦</m:t>
                        </m:r>
                      </m:num>
                      <m:den>
                        <m:r>
                          <a:rPr lang="en-US" altLang="ko-KR" sz="2400" b="0" i="1" smtClean="0">
                            <a:solidFill>
                              <a:schemeClr val="tx1"/>
                            </a:solidFill>
                            <a:latin typeface="Cambria Math" panose="02040503050406030204" pitchFamily="18" charset="0"/>
                            <a:ea typeface="고도 M" panose="02000503000000020004" pitchFamily="2" charset="-127"/>
                          </a:rPr>
                          <m:t>𝑑𝑥</m:t>
                        </m:r>
                      </m:den>
                    </m:f>
                  </m:oMath>
                </a14:m>
                <a:r>
                  <a:rPr lang="en-US" altLang="ko-KR" sz="2400">
                    <a:solidFill>
                      <a:schemeClr val="tx1"/>
                    </a:solidFill>
                    <a:latin typeface="고도 M" panose="02000503000000020004" pitchFamily="2" charset="-127"/>
                    <a:ea typeface="고도 M" panose="02000503000000020004" pitchFamily="2" charset="-127"/>
                  </a:rPr>
                  <a:t> </a:t>
                </a:r>
                <a:endParaRPr lang="ko-KR" altLang="en-US" sz="24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71B2626D-14B4-4A87-B7BC-6D38E4B607C3}"/>
                  </a:ext>
                </a:extLst>
              </p:cNvPr>
              <p:cNvSpPr txBox="1">
                <a:spLocks noRot="1" noChangeAspect="1" noMove="1" noResize="1" noEditPoints="1" noAdjustHandles="1" noChangeArrowheads="1" noChangeShapeType="1" noTextEdit="1"/>
              </p:cNvSpPr>
              <p:nvPr/>
            </p:nvSpPr>
            <p:spPr>
              <a:xfrm>
                <a:off x="6629694" y="1730372"/>
                <a:ext cx="1738617" cy="624273"/>
              </a:xfrm>
              <a:prstGeom prst="rect">
                <a:avLst/>
              </a:prstGeom>
              <a:blipFill>
                <a:blip r:embed="rId7"/>
                <a:stretch>
                  <a:fillRect l="-5614" b="-11765"/>
                </a:stretch>
              </a:blipFill>
            </p:spPr>
            <p:txBody>
              <a:bodyPr/>
              <a:lstStyle/>
              <a:p>
                <a:r>
                  <a:rPr lang="ko-KR" altLang="en-US">
                    <a:noFill/>
                  </a:rPr>
                  <a:t> </a:t>
                </a:r>
              </a:p>
            </p:txBody>
          </p:sp>
        </mc:Fallback>
      </mc:AlternateContent>
      <p:cxnSp>
        <p:nvCxnSpPr>
          <p:cNvPr id="5" name="직선 화살표 연결선 4">
            <a:extLst>
              <a:ext uri="{FF2B5EF4-FFF2-40B4-BE49-F238E27FC236}">
                <a16:creationId xmlns:a16="http://schemas.microsoft.com/office/drawing/2014/main" id="{50698B41-FA86-4334-A982-864266B28F06}"/>
              </a:ext>
            </a:extLst>
          </p:cNvPr>
          <p:cNvCxnSpPr>
            <a:cxnSpLocks/>
            <a:stCxn id="12" idx="2"/>
          </p:cNvCxnSpPr>
          <p:nvPr/>
        </p:nvCxnSpPr>
        <p:spPr>
          <a:xfrm>
            <a:off x="7499003" y="2354645"/>
            <a:ext cx="42391" cy="545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AFDCDFF4-0620-4F3D-A9B8-A75AA329EAB0}"/>
              </a:ext>
            </a:extLst>
          </p:cNvPr>
          <p:cNvCxnSpPr>
            <a:cxnSpLocks/>
          </p:cNvCxnSpPr>
          <p:nvPr/>
        </p:nvCxnSpPr>
        <p:spPr>
          <a:xfrm flipH="1">
            <a:off x="1736219" y="2811202"/>
            <a:ext cx="1140593" cy="30317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35425F4-6F52-4D5A-B40C-73C407D961EE}"/>
              </a:ext>
            </a:extLst>
          </p:cNvPr>
          <p:cNvSpPr txBox="1"/>
          <p:nvPr/>
        </p:nvSpPr>
        <p:spPr>
          <a:xfrm>
            <a:off x="8431110" y="1841809"/>
            <a:ext cx="1093569"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절편</a:t>
            </a:r>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EEA75435-3C40-441C-94F7-379671A6054E}"/>
              </a:ext>
            </a:extLst>
          </p:cNvPr>
          <p:cNvSpPr txBox="1"/>
          <p:nvPr/>
        </p:nvSpPr>
        <p:spPr>
          <a:xfrm>
            <a:off x="7096519" y="4388771"/>
            <a:ext cx="116153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weight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1" name="TextBox 20">
            <a:extLst>
              <a:ext uri="{FF2B5EF4-FFF2-40B4-BE49-F238E27FC236}">
                <a16:creationId xmlns:a16="http://schemas.microsoft.com/office/drawing/2014/main" id="{8DF6AD30-7732-4342-B34A-1A531EACA1E6}"/>
              </a:ext>
            </a:extLst>
          </p:cNvPr>
          <p:cNvSpPr txBox="1"/>
          <p:nvPr/>
        </p:nvSpPr>
        <p:spPr>
          <a:xfrm>
            <a:off x="8548630" y="4388770"/>
            <a:ext cx="75533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bias</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smtClean="0">
                          <a:solidFill>
                            <a:srgbClr val="FF0000"/>
                          </a:solidFill>
                          <a:latin typeface="Cambria Math" panose="02040503050406030204" pitchFamily="18" charset="0"/>
                        </a:rPr>
                        <m:t>𝑤</m:t>
                      </m:r>
                      <m:r>
                        <a:rPr lang="en-US" altLang="ko-KR" sz="3200" i="1" err="1">
                          <a:solidFill>
                            <a:schemeClr val="tx1"/>
                          </a:solidFill>
                          <a:latin typeface="Cambria Math" panose="02040503050406030204" pitchFamily="18" charset="0"/>
                        </a:rPr>
                        <m:t>𝑥</m:t>
                      </m:r>
                      <m:r>
                        <a:rPr lang="en-US" altLang="ko-KR" sz="3200" i="1">
                          <a:solidFill>
                            <a:schemeClr val="tx1"/>
                          </a:solidFill>
                          <a:latin typeface="Cambria Math" panose="02040503050406030204" pitchFamily="18" charset="0"/>
                        </a:rPr>
                        <m:t> + </m:t>
                      </m:r>
                      <m:r>
                        <a:rPr lang="en-US" altLang="ko-KR" sz="3200" i="1" smtClean="0">
                          <a:solidFill>
                            <a:srgbClr val="FF0000"/>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A620ED3-4054-4921-833F-0E4AB20D9E1B}"/>
              </a:ext>
            </a:extLst>
          </p:cNvPr>
          <p:cNvSpPr txBox="1"/>
          <p:nvPr/>
        </p:nvSpPr>
        <p:spPr>
          <a:xfrm>
            <a:off x="3967998" y="1762209"/>
            <a:ext cx="63671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r>
              <a:rPr lang="ko-KR" altLang="en-US" sz="2400">
                <a:solidFill>
                  <a:schemeClr val="tx1"/>
                </a:solidFill>
                <a:latin typeface="고도 M" panose="02000503000000020004" pitchFamily="2" charset="-127"/>
                <a:ea typeface="고도 M" panose="02000503000000020004" pitchFamily="2" charset="-127"/>
              </a:rPr>
              <a:t>값</a:t>
            </a:r>
          </a:p>
        </p:txBody>
      </p:sp>
      <p:sp>
        <p:nvSpPr>
          <p:cNvPr id="34" name="TextBox 33">
            <a:extLst>
              <a:ext uri="{FF2B5EF4-FFF2-40B4-BE49-F238E27FC236}">
                <a16:creationId xmlns:a16="http://schemas.microsoft.com/office/drawing/2014/main" id="{964E5EE3-A65A-412F-95F1-39E8A8AE9E7D}"/>
              </a:ext>
            </a:extLst>
          </p:cNvPr>
          <p:cNvSpPr txBox="1"/>
          <p:nvPr/>
        </p:nvSpPr>
        <p:spPr>
          <a:xfrm>
            <a:off x="2567237" y="5123824"/>
            <a:ext cx="732893"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가설</a:t>
            </a:r>
          </a:p>
        </p:txBody>
      </p:sp>
      <p:sp>
        <p:nvSpPr>
          <p:cNvPr id="41" name="TextBox 40">
            <a:extLst>
              <a:ext uri="{FF2B5EF4-FFF2-40B4-BE49-F238E27FC236}">
                <a16:creationId xmlns:a16="http://schemas.microsoft.com/office/drawing/2014/main" id="{7DA65EE6-56BA-430D-9238-53C6636A788F}"/>
              </a:ext>
            </a:extLst>
          </p:cNvPr>
          <p:cNvSpPr txBox="1"/>
          <p:nvPr/>
        </p:nvSpPr>
        <p:spPr>
          <a:xfrm>
            <a:off x="6084278" y="3989369"/>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sp>
        <p:nvSpPr>
          <p:cNvPr id="42" name="TextBox 41">
            <a:extLst>
              <a:ext uri="{FF2B5EF4-FFF2-40B4-BE49-F238E27FC236}">
                <a16:creationId xmlns:a16="http://schemas.microsoft.com/office/drawing/2014/main" id="{CBF6A4F2-1F57-46E0-B100-AEFD2AF07B9F}"/>
              </a:ext>
            </a:extLst>
          </p:cNvPr>
          <p:cNvSpPr txBox="1"/>
          <p:nvPr/>
        </p:nvSpPr>
        <p:spPr>
          <a:xfrm>
            <a:off x="8121740" y="5502319"/>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a:t>
            </a:r>
            <a:r>
              <a:rPr lang="en-US" altLang="ko-KR" sz="1800">
                <a:solidFill>
                  <a:srgbClr val="FF0000"/>
                </a:solidFill>
                <a:latin typeface="Consolas" panose="020B0609020204030204" pitchFamily="49" charset="0"/>
              </a:rPr>
              <a:t>Dense(1,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activation='line</a:t>
            </a:r>
            <a:r>
              <a:rPr lang="en-US" altLang="ko-KR" sz="1800">
                <a:solidFill>
                  <a:srgbClr val="FF0000"/>
                </a:solidFill>
                <a:latin typeface="Consolas" panose="020B0609020204030204" pitchFamily="49" charset="0"/>
              </a:rPr>
              <a:t>ar</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a:t>
            </a:r>
            <a:r>
              <a:rPr lang="en-US" altLang="ko-KR" sz="1800">
                <a:solidFill>
                  <a:schemeClr val="tx1"/>
                </a:solidFill>
                <a:latin typeface="Consolas" panose="020B0609020204030204" pitchFamily="49" charset="0"/>
              </a:rPr>
              <a:t>, epochs=100,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3293209"/>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print(x.ndim)     # 1</a:t>
            </a:r>
          </a:p>
          <a:p>
            <a:r>
              <a:rPr lang="en-US" altLang="ko-KR">
                <a:solidFill>
                  <a:schemeClr val="tx1"/>
                </a:solidFill>
                <a:latin typeface="Consolas" panose="020B0609020204030204" pitchFamily="49" charset="0"/>
              </a:rPr>
              <a:t>print(x.shape)    # (3,)</a:t>
            </a:r>
          </a:p>
          <a:p>
            <a:r>
              <a:rPr lang="en-US" altLang="ko-KR">
                <a:solidFill>
                  <a:schemeClr val="tx1"/>
                </a:solidFill>
                <a:latin typeface="Consolas" panose="020B0609020204030204" pitchFamily="49" charset="0"/>
              </a:rPr>
              <a:t>print(x.shape[0]) # 3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57B93A2-295A-45EE-98A0-3B852B48917D}"/>
              </a:ext>
            </a:extLst>
          </p:cNvPr>
          <p:cNvSpPr/>
          <p:nvPr/>
        </p:nvSpPr>
        <p:spPr>
          <a:xfrm>
            <a:off x="1756610"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2170496"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2584382" y="514470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1403628" y="510620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1756610"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2170496"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2584382" y="57639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1403628" y="572542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17634" y="970078"/>
            <a:ext cx="5692139" cy="5755422"/>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y_hat = np.zeros(3)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  # 0, 1, 2</a:t>
            </a:r>
          </a:p>
          <a:p>
            <a:r>
              <a:rPr lang="en-US" altLang="ko-KR">
                <a:solidFill>
                  <a:schemeClr val="tx1"/>
                </a:solidFill>
                <a:latin typeface="Consolas" panose="020B0609020204030204" pitchFamily="49" charset="0"/>
              </a:rPr>
              <a:t>    y_hat[i] = w*x[i] + b;</a:t>
            </a:r>
          </a:p>
          <a:p>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A57B93A2-295A-45EE-98A0-3B852B48917D}"/>
              </a:ext>
            </a:extLst>
          </p:cNvPr>
          <p:cNvSpPr/>
          <p:nvPr/>
        </p:nvSpPr>
        <p:spPr>
          <a:xfrm>
            <a:off x="6978315"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070DC1E4-631A-4C20-9CA7-F9050901F1F6}"/>
              </a:ext>
            </a:extLst>
          </p:cNvPr>
          <p:cNvSpPr/>
          <p:nvPr/>
        </p:nvSpPr>
        <p:spPr>
          <a:xfrm>
            <a:off x="7392201"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372D2E4F-71DF-41B5-B128-E23D05BEC454}"/>
              </a:ext>
            </a:extLst>
          </p:cNvPr>
          <p:cNvSpPr/>
          <p:nvPr/>
        </p:nvSpPr>
        <p:spPr>
          <a:xfrm>
            <a:off x="7806087" y="418028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5B78CC4F-7982-47A0-BA6A-B9F2B2C1A553}"/>
              </a:ext>
            </a:extLst>
          </p:cNvPr>
          <p:cNvSpPr txBox="1"/>
          <p:nvPr/>
        </p:nvSpPr>
        <p:spPr>
          <a:xfrm>
            <a:off x="6625333" y="414178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4105830-E1C8-491D-8F30-6F466D668054}"/>
              </a:ext>
            </a:extLst>
          </p:cNvPr>
          <p:cNvSpPr/>
          <p:nvPr/>
        </p:nvSpPr>
        <p:spPr>
          <a:xfrm>
            <a:off x="6978315"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DE5537A-E956-4792-8D65-D4FE902D3BDB}"/>
              </a:ext>
            </a:extLst>
          </p:cNvPr>
          <p:cNvSpPr/>
          <p:nvPr/>
        </p:nvSpPr>
        <p:spPr>
          <a:xfrm>
            <a:off x="7392201"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D0632F-CA72-4D4C-84F6-6893FBEC3D7F}"/>
              </a:ext>
            </a:extLst>
          </p:cNvPr>
          <p:cNvSpPr/>
          <p:nvPr/>
        </p:nvSpPr>
        <p:spPr>
          <a:xfrm>
            <a:off x="7806087" y="479950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78544B0C-8602-4706-9796-9BE9762E1C2D}"/>
              </a:ext>
            </a:extLst>
          </p:cNvPr>
          <p:cNvSpPr txBox="1"/>
          <p:nvPr/>
        </p:nvSpPr>
        <p:spPr>
          <a:xfrm>
            <a:off x="6625333" y="4761005"/>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D6B6BDE0-55C9-44AD-B965-E7C44720DC2B}"/>
              </a:ext>
            </a:extLst>
          </p:cNvPr>
          <p:cNvSpPr/>
          <p:nvPr/>
        </p:nvSpPr>
        <p:spPr>
          <a:xfrm>
            <a:off x="6978315" y="5868545"/>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B9475563-F195-4433-BD64-2504BB478032}"/>
              </a:ext>
            </a:extLst>
          </p:cNvPr>
          <p:cNvSpPr txBox="1"/>
          <p:nvPr/>
        </p:nvSpPr>
        <p:spPr>
          <a:xfrm>
            <a:off x="6625333" y="5830041"/>
            <a:ext cx="4347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3D271B53-63F3-40B7-8FA9-629DE7DDCD55}"/>
              </a:ext>
            </a:extLst>
          </p:cNvPr>
          <p:cNvSpPr/>
          <p:nvPr/>
        </p:nvSpPr>
        <p:spPr>
          <a:xfrm>
            <a:off x="6978315" y="6434839"/>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A92B1847-6480-4020-842B-35E89ED947E9}"/>
              </a:ext>
            </a:extLst>
          </p:cNvPr>
          <p:cNvSpPr txBox="1"/>
          <p:nvPr/>
        </p:nvSpPr>
        <p:spPr>
          <a:xfrm>
            <a:off x="6625333" y="6396335"/>
            <a:ext cx="37061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F63A02F8-E954-4355-B85C-391F841DC3A1}"/>
              </a:ext>
            </a:extLst>
          </p:cNvPr>
          <p:cNvSpPr/>
          <p:nvPr/>
        </p:nvSpPr>
        <p:spPr>
          <a:xfrm>
            <a:off x="6978315"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DE684878-7BCF-485C-9E50-AB73FB30533C}"/>
              </a:ext>
            </a:extLst>
          </p:cNvPr>
          <p:cNvSpPr/>
          <p:nvPr/>
        </p:nvSpPr>
        <p:spPr>
          <a:xfrm>
            <a:off x="7392201"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A52D897-E149-4002-BF9A-5C7DF70879FD}"/>
              </a:ext>
            </a:extLst>
          </p:cNvPr>
          <p:cNvSpPr/>
          <p:nvPr/>
        </p:nvSpPr>
        <p:spPr>
          <a:xfrm>
            <a:off x="7806087" y="5318024"/>
            <a:ext cx="413886" cy="41388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04FFCD16-DB09-4351-AD04-10370D2FAB47}"/>
              </a:ext>
            </a:extLst>
          </p:cNvPr>
          <p:cNvSpPr txBox="1"/>
          <p:nvPr/>
        </p:nvSpPr>
        <p:spPr>
          <a:xfrm>
            <a:off x="5964571" y="5312303"/>
            <a:ext cx="98001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y_hat</a:t>
            </a:r>
            <a:endParaRPr lang="ko-KR" altLang="en-US" sz="2400">
              <a:solidFill>
                <a:schemeClr val="tx1"/>
              </a:solidFill>
              <a:latin typeface="고도 M" panose="02000503000000020004" pitchFamily="2" charset="-127"/>
              <a:ea typeface="고도 M" panose="02000503000000020004" pitchFamily="2" charset="-127"/>
            </a:endParaRPr>
          </a:p>
        </p:txBody>
      </p:sp>
      <p:pic>
        <p:nvPicPr>
          <p:cNvPr id="1026" name="Picture 2">
            <a:extLst>
              <a:ext uri="{FF2B5EF4-FFF2-40B4-BE49-F238E27FC236}">
                <a16:creationId xmlns:a16="http://schemas.microsoft.com/office/drawing/2014/main" id="{10B0E5F6-F5AC-4050-B005-9B99180FB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437" y="1263700"/>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101" name="십자형 100">
            <a:extLst>
              <a:ext uri="{FF2B5EF4-FFF2-40B4-BE49-F238E27FC236}">
                <a16:creationId xmlns:a16="http://schemas.microsoft.com/office/drawing/2014/main" id="{21F73CD9-220A-4F42-8230-EEA673CD73CB}"/>
              </a:ext>
            </a:extLst>
          </p:cNvPr>
          <p:cNvSpPr/>
          <p:nvPr/>
        </p:nvSpPr>
        <p:spPr>
          <a:xfrm rot="2700000">
            <a:off x="611713"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11FA004B-B492-41E9-A621-D7F9A2C40D3D}"/>
              </a:ext>
            </a:extLst>
          </p:cNvPr>
          <p:cNvSpPr/>
          <p:nvPr/>
        </p:nvSpPr>
        <p:spPr>
          <a:xfrm rot="2700000">
            <a:off x="1367941" y="344911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E9CAFD79-4865-49FB-9D56-3485DFEF5672}"/>
              </a:ext>
            </a:extLst>
          </p:cNvPr>
          <p:cNvSpPr/>
          <p:nvPr/>
        </p:nvSpPr>
        <p:spPr>
          <a:xfrm rot="2700000">
            <a:off x="2140563" y="343237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8B00C65E-83F5-4A64-830B-B4271BABCCB3}"/>
              </a:ext>
            </a:extLst>
          </p:cNvPr>
          <p:cNvCxnSpPr/>
          <p:nvPr/>
        </p:nvCxnSpPr>
        <p:spPr>
          <a:xfrm>
            <a:off x="221381" y="3538110"/>
            <a:ext cx="31087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십자형 103">
            <a:extLst>
              <a:ext uri="{FF2B5EF4-FFF2-40B4-BE49-F238E27FC236}">
                <a16:creationId xmlns:a16="http://schemas.microsoft.com/office/drawing/2014/main" id="{24ECAD39-4D1D-4EEF-AC09-E550EC2941EF}"/>
              </a:ext>
            </a:extLst>
          </p:cNvPr>
          <p:cNvSpPr/>
          <p:nvPr/>
        </p:nvSpPr>
        <p:spPr>
          <a:xfrm rot="2700000">
            <a:off x="3979096" y="457244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925A9D45-B49B-40BF-BE44-FF0E83533466}"/>
              </a:ext>
            </a:extLst>
          </p:cNvPr>
          <p:cNvSpPr/>
          <p:nvPr/>
        </p:nvSpPr>
        <p:spPr>
          <a:xfrm rot="2700000">
            <a:off x="4723890" y="422544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37B548E4-623F-4C56-B55B-556167DDB634}"/>
              </a:ext>
            </a:extLst>
          </p:cNvPr>
          <p:cNvSpPr/>
          <p:nvPr/>
        </p:nvSpPr>
        <p:spPr>
          <a:xfrm rot="2700000">
            <a:off x="5490125" y="384313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3E4B120E-9217-4289-AF21-46341317DC43}"/>
              </a:ext>
            </a:extLst>
          </p:cNvPr>
          <p:cNvCxnSpPr>
            <a:cxnSpLocks/>
          </p:cNvCxnSpPr>
          <p:nvPr/>
        </p:nvCxnSpPr>
        <p:spPr>
          <a:xfrm flipV="1">
            <a:off x="3168343" y="3460282"/>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215E7FD0-DCA3-485F-BE1E-E9F3DBA1CBB2}"/>
              </a:ext>
            </a:extLst>
          </p:cNvPr>
          <p:cNvCxnSpPr>
            <a:cxnSpLocks/>
          </p:cNvCxnSpPr>
          <p:nvPr/>
        </p:nvCxnSpPr>
        <p:spPr>
          <a:xfrm flipV="1">
            <a:off x="6357273" y="2763475"/>
            <a:ext cx="3458651" cy="16459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5BBDE8BF-003A-4032-B9BF-CE10E433D773}"/>
              </a:ext>
            </a:extLst>
          </p:cNvPr>
          <p:cNvSpPr/>
          <p:nvPr/>
        </p:nvSpPr>
        <p:spPr>
          <a:xfrm rot="2700000">
            <a:off x="7300383" y="383163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7921ACC4-067B-4C08-8591-1B8CAF721218}"/>
              </a:ext>
            </a:extLst>
          </p:cNvPr>
          <p:cNvSpPr/>
          <p:nvPr/>
        </p:nvSpPr>
        <p:spPr>
          <a:xfrm rot="2700000">
            <a:off x="8054134" y="343972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04E19223-996F-466E-BBCE-E92B88788153}"/>
              </a:ext>
            </a:extLst>
          </p:cNvPr>
          <p:cNvSpPr/>
          <p:nvPr/>
        </p:nvSpPr>
        <p:spPr>
          <a:xfrm rot="2700000">
            <a:off x="8803693" y="307565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7A0A8EC-EF11-491C-9248-22B629B803A1}"/>
              </a:ext>
            </a:extLst>
          </p:cNvPr>
          <p:cNvSpPr txBox="1"/>
          <p:nvPr/>
        </p:nvSpPr>
        <p:spPr>
          <a:xfrm>
            <a:off x="821415" y="5997963"/>
            <a:ext cx="1571264"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68437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20645" y="558527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1E62C503-40C7-4F36-810B-C3DE4D0977F8}"/>
              </a:ext>
            </a:extLst>
          </p:cNvPr>
          <p:cNvSpPr txBox="1"/>
          <p:nvPr/>
        </p:nvSpPr>
        <p:spPr>
          <a:xfrm>
            <a:off x="6147852" y="5263039"/>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D5D544-E151-4E72-8403-329468094728}"/>
              </a:ext>
            </a:extLst>
          </p:cNvPr>
          <p:cNvSpPr txBox="1"/>
          <p:nvPr/>
        </p:nvSpPr>
        <p:spPr>
          <a:xfrm>
            <a:off x="1025091" y="904775"/>
            <a:ext cx="5618846"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오후 수업은 </a:t>
            </a:r>
            <a:r>
              <a:rPr lang="en-US" altLang="ko-KR" sz="2400">
                <a:solidFill>
                  <a:schemeClr val="tx1"/>
                </a:solidFill>
                <a:latin typeface="고도 M" panose="02000503000000020004" pitchFamily="2" charset="-127"/>
                <a:ea typeface="고도 M" panose="02000503000000020004" pitchFamily="2" charset="-127"/>
              </a:rPr>
              <a:t>13:10</a:t>
            </a:r>
            <a:r>
              <a:rPr lang="ko-KR" altLang="en-US" sz="2400">
                <a:solidFill>
                  <a:schemeClr val="tx1"/>
                </a:solidFill>
                <a:latin typeface="고도 M" panose="02000503000000020004" pitchFamily="2" charset="-127"/>
                <a:ea typeface="고도 M" panose="02000503000000020004" pitchFamily="2" charset="-127"/>
              </a:rPr>
              <a:t>분 부터 진행 하겠습니다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 name="TextBox 2">
            <a:extLst>
              <a:ext uri="{FF2B5EF4-FFF2-40B4-BE49-F238E27FC236}">
                <a16:creationId xmlns:a16="http://schemas.microsoft.com/office/drawing/2014/main" id="{0E3D571E-7033-44BA-A56C-8DFB12D5B4D3}"/>
              </a:ext>
            </a:extLst>
          </p:cNvPr>
          <p:cNvSpPr txBox="1"/>
          <p:nvPr/>
        </p:nvSpPr>
        <p:spPr>
          <a:xfrm>
            <a:off x="245444" y="1750695"/>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
        <p:nvSpPr>
          <p:cNvPr id="5" name="Rectangle 2">
            <a:extLst>
              <a:ext uri="{FF2B5EF4-FFF2-40B4-BE49-F238E27FC236}">
                <a16:creationId xmlns:a16="http://schemas.microsoft.com/office/drawing/2014/main" id="{22C84F4D-755E-459C-BC5C-61222A2AF884}"/>
              </a:ext>
            </a:extLst>
          </p:cNvPr>
          <p:cNvSpPr>
            <a:spLocks noChangeArrowheads="1"/>
          </p:cNvSpPr>
          <p:nvPr/>
        </p:nvSpPr>
        <p:spPr bwMode="auto">
          <a:xfrm>
            <a:off x="0" y="457200"/>
            <a:ext cx="10440988"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689199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 : </a:t>
            </a:r>
            <a:r>
              <a:rPr lang="ko-KR" altLang="en-US" sz="2800">
                <a:solidFill>
                  <a:schemeClr val="tx1"/>
                </a:solidFill>
                <a:latin typeface="고도 M" panose="02000503000000020004" pitchFamily="2" charset="-127"/>
                <a:ea typeface="고도 M" panose="02000503000000020004" pitchFamily="2" charset="-127"/>
              </a:rPr>
              <a:t>경사 하강 법</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91922" y="2084859"/>
            <a:ext cx="1204377" cy="258483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69670" y="305341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AC1E43-3503-423D-AD33-1CDA31EF2CC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AFAC1E43-3503-423D-AD33-1CDA31EF2CC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40AF9BB-BDB8-4B3B-8B84-90FFCFEFA7B8}"/>
                  </a:ext>
                </a:extLst>
              </p:cNvPr>
              <p:cNvSpPr txBox="1"/>
              <p:nvPr/>
            </p:nvSpPr>
            <p:spPr>
              <a:xfrm>
                <a:off x="6411597" y="1163474"/>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340AF9BB-BDB8-4B3B-8B84-90FFCFEFA7B8}"/>
                  </a:ext>
                </a:extLst>
              </p:cNvPr>
              <p:cNvSpPr txBox="1">
                <a:spLocks noRot="1" noChangeAspect="1" noMove="1" noResize="1" noEditPoints="1" noAdjustHandles="1" noChangeArrowheads="1" noChangeShapeType="1" noTextEdit="1"/>
              </p:cNvSpPr>
              <p:nvPr/>
            </p:nvSpPr>
            <p:spPr>
              <a:xfrm>
                <a:off x="6411597" y="1163474"/>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1D2283C1-A565-4333-BAA3-B7B10A3D64D8}"/>
              </a:ext>
            </a:extLst>
          </p:cNvPr>
          <p:cNvSpPr txBox="1"/>
          <p:nvPr/>
        </p:nvSpPr>
        <p:spPr>
          <a:xfrm>
            <a:off x="6224240" y="5724355"/>
            <a:ext cx="279269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w - </a:t>
            </a:r>
            <a:r>
              <a:rPr lang="ko-KR" altLang="en-US" sz="2400">
                <a:solidFill>
                  <a:schemeClr val="tx1"/>
                </a:solidFill>
                <a:latin typeface="Consolas" panose="020B0609020204030204" pitchFamily="49" charset="0"/>
              </a:rPr>
              <a:t>기울기</a:t>
            </a:r>
          </a:p>
        </p:txBody>
      </p:sp>
      <p:cxnSp>
        <p:nvCxnSpPr>
          <p:cNvPr id="32" name="직선 연결선 31">
            <a:extLst>
              <a:ext uri="{FF2B5EF4-FFF2-40B4-BE49-F238E27FC236}">
                <a16:creationId xmlns:a16="http://schemas.microsoft.com/office/drawing/2014/main" id="{F8130D82-C31B-42C2-BA52-9468B1BB731A}"/>
              </a:ext>
            </a:extLst>
          </p:cNvPr>
          <p:cNvCxnSpPr>
            <a:cxnSpLocks/>
          </p:cNvCxnSpPr>
          <p:nvPr/>
        </p:nvCxnSpPr>
        <p:spPr>
          <a:xfrm flipH="1">
            <a:off x="5273039" y="3262908"/>
            <a:ext cx="1608436" cy="200369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670F122-A03A-4554-8C3A-9A9BAC9A8CDB}"/>
              </a:ext>
            </a:extLst>
          </p:cNvPr>
          <p:cNvCxnSpPr>
            <a:cxnSpLocks/>
          </p:cNvCxnSpPr>
          <p:nvPr/>
        </p:nvCxnSpPr>
        <p:spPr>
          <a:xfrm flipH="1">
            <a:off x="3542097" y="5106126"/>
            <a:ext cx="3339379" cy="1026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타원 35">
            <a:extLst>
              <a:ext uri="{FF2B5EF4-FFF2-40B4-BE49-F238E27FC236}">
                <a16:creationId xmlns:a16="http://schemas.microsoft.com/office/drawing/2014/main" id="{FCC47D93-EA12-4E7F-872B-98DF34533077}"/>
              </a:ext>
            </a:extLst>
          </p:cNvPr>
          <p:cNvSpPr/>
          <p:nvPr/>
        </p:nvSpPr>
        <p:spPr>
          <a:xfrm>
            <a:off x="4742837" y="4756580"/>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7841062F-6992-4451-ADEC-06B0F209DC25}"/>
              </a:ext>
            </a:extLst>
          </p:cNvPr>
          <p:cNvSpPr/>
          <p:nvPr/>
        </p:nvSpPr>
        <p:spPr>
          <a:xfrm>
            <a:off x="2790138" y="211976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18185161-FCEA-4D2B-A890-51742AB54CE0}"/>
              </a:ext>
            </a:extLst>
          </p:cNvPr>
          <p:cNvCxnSpPr>
            <a:cxnSpLocks/>
          </p:cNvCxnSpPr>
          <p:nvPr/>
        </p:nvCxnSpPr>
        <p:spPr>
          <a:xfrm>
            <a:off x="2580599" y="1576013"/>
            <a:ext cx="886611" cy="30920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27371" y="780753"/>
                <a:ext cx="6867008" cy="6973640"/>
              </a:xfrm>
              <a:prstGeom prst="rect">
                <a:avLst/>
              </a:prstGeom>
            </p:spPr>
            <p:txBody>
              <a:bodyPr wrap="none">
                <a:spAutoFit/>
              </a:bodyPr>
              <a:lstStyle/>
              <a:p>
                <a:r>
                  <a:rPr lang="en-US" altLang="ko-KR" sz="2400">
                    <a:solidFill>
                      <a:srgbClr val="000000"/>
                    </a:solidFill>
                    <a:ea typeface="Cambria Math" panose="02040503050406030204" pitchFamily="18" charset="0"/>
                  </a:rPr>
                  <a:t>=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f>
                        <m:fPr>
                          <m:ctrlPr>
                            <a:rPr lang="en-US" altLang="ko-KR" sz="2400" i="1" smtClean="0">
                              <a:solidFill>
                                <a:srgbClr val="000000"/>
                              </a:solidFill>
                              <a:latin typeface="Cambria Math" panose="02040503050406030204" pitchFamily="18" charset="0"/>
                              <a:ea typeface="Cambria Math" panose="02040503050406030204" pitchFamily="18" charset="0"/>
                            </a:rPr>
                          </m:ctrlPr>
                        </m:fPr>
                        <m:num>
                          <m:r>
                            <a:rPr lang="en-US" altLang="ko-KR" sz="2400" i="1" smtClean="0">
                              <a:solidFill>
                                <a:srgbClr val="000000"/>
                              </a:solidFill>
                              <a:latin typeface="Cambria Math" panose="02040503050406030204" pitchFamily="18" charset="0"/>
                              <a:ea typeface="Cambria Math" panose="02040503050406030204" pitchFamily="18" charset="0"/>
                            </a:rPr>
                            <m:t>𝜕</m:t>
                          </m:r>
                        </m:num>
                        <m:den>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27371" y="780753"/>
                <a:ext cx="6867008" cy="6973640"/>
              </a:xfrm>
              <a:prstGeom prst="rect">
                <a:avLst/>
              </a:prstGeom>
              <a:blipFill>
                <a:blip r:embed="rId4"/>
                <a:stretch>
                  <a:fillRect l="-1421"/>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9A0A74C5-CE86-4D8F-9CF4-2B71E814D939}"/>
              </a:ext>
            </a:extLst>
          </p:cNvPr>
          <p:cNvCxnSpPr/>
          <p:nvPr/>
        </p:nvCxnSpPr>
        <p:spPr>
          <a:xfrm flipH="1">
            <a:off x="3319376"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81B24EB7-FC00-463B-B8E6-5B96B21F1D29}"/>
              </a:ext>
            </a:extLst>
          </p:cNvPr>
          <p:cNvCxnSpPr/>
          <p:nvPr/>
        </p:nvCxnSpPr>
        <p:spPr>
          <a:xfrm flipH="1">
            <a:off x="5220494" y="4331369"/>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D90419DF-CD19-4300-A8BF-C9FD894E709D}"/>
              </a:ext>
            </a:extLst>
          </p:cNvPr>
          <p:cNvCxnSpPr/>
          <p:nvPr/>
        </p:nvCxnSpPr>
        <p:spPr>
          <a:xfrm flipH="1">
            <a:off x="5889568" y="4297680"/>
            <a:ext cx="423512" cy="4235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DAEA5D-D138-4318-9BEA-6F1F08FDFC8D}"/>
                  </a:ext>
                </a:extLst>
              </p:cNvPr>
              <p:cNvSpPr txBox="1"/>
              <p:nvPr/>
            </p:nvSpPr>
            <p:spPr>
              <a:xfrm>
                <a:off x="5030707" y="5905607"/>
                <a:ext cx="2792695" cy="1200329"/>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기울기</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3DAEA5D-D138-4318-9BEA-6F1F08FDFC8D}"/>
                  </a:ext>
                </a:extLst>
              </p:cNvPr>
              <p:cNvSpPr txBox="1">
                <a:spLocks noRot="1" noChangeAspect="1" noMove="1" noResize="1" noEditPoints="1" noAdjustHandles="1" noChangeArrowheads="1" noChangeShapeType="1" noTextEdit="1"/>
              </p:cNvSpPr>
              <p:nvPr/>
            </p:nvSpPr>
            <p:spPr>
              <a:xfrm>
                <a:off x="5030707" y="5905607"/>
                <a:ext cx="2792695" cy="1200329"/>
              </a:xfrm>
              <a:prstGeom prst="rect">
                <a:avLst/>
              </a:prstGeom>
              <a:blipFill>
                <a:blip r:embed="rId5"/>
                <a:stretch>
                  <a:fillRect l="-3275" t="-60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911007" cy="5686878"/>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i="1" smtClean="0">
                              <a:solidFill>
                                <a:srgbClr val="000000"/>
                              </a:solidFill>
                              <a:latin typeface="Cambria Math" panose="02040503050406030204" pitchFamily="18" charset="0"/>
                              <a:ea typeface="Cambria Math" panose="02040503050406030204" pitchFamily="18" charset="0"/>
                            </a:rPr>
                          </m:ctrlPr>
                        </m:sSupPr>
                        <m:e>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𝑦</m:t>
                          </m:r>
                        </m:e>
                        <m:sup>
                          <m:r>
                            <a:rPr lang="en-US" altLang="ko-KR" sz="2800" b="0" i="1" smtClean="0">
                              <a:solidFill>
                                <a:srgbClr val="000000"/>
                              </a:solidFill>
                              <a:latin typeface="Cambria Math" panose="02040503050406030204" pitchFamily="18" charset="0"/>
                              <a:ea typeface="Cambria Math" panose="02040503050406030204" pitchFamily="18" charset="0"/>
                            </a:rPr>
                            <m:t>2</m:t>
                          </m:r>
                        </m:sup>
                      </m:sSup>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ea typeface="Cambria Math" panose="02040503050406030204" pitchFamily="18" charset="0"/>
                        </a:rPr>
                        <m:t>=</m:t>
                      </m:r>
                      <m:f>
                        <m:fPr>
                          <m:ctrlPr>
                            <a:rPr lang="en-US" altLang="ko-KR" sz="2800" b="0" i="1" smtClean="0">
                              <a:solidFill>
                                <a:srgbClr val="000000"/>
                              </a:solidFill>
                              <a:latin typeface="Cambria Math" panose="02040503050406030204" pitchFamily="18" charset="0"/>
                              <a:ea typeface="Cambria Math" panose="02040503050406030204" pitchFamily="18" charset="0"/>
                            </a:rPr>
                          </m:ctrlPr>
                        </m:fPr>
                        <m:num>
                          <m:r>
                            <a:rPr lang="en-US" altLang="ko-KR" sz="2800" b="0" i="1" smtClean="0">
                              <a:solidFill>
                                <a:srgbClr val="000000"/>
                              </a:solidFill>
                              <a:latin typeface="Cambria Math" panose="02040503050406030204" pitchFamily="18" charset="0"/>
                              <a:ea typeface="Cambria Math" panose="02040503050406030204" pitchFamily="18" charset="0"/>
                            </a:rPr>
                            <m:t>1</m:t>
                          </m:r>
                        </m:num>
                        <m:den>
                          <m:r>
                            <a:rPr lang="en-US" altLang="ko-KR" sz="2800" b="0" i="1" smtClean="0">
                              <a:solidFill>
                                <a:srgbClr val="000000"/>
                              </a:solidFill>
                              <a:latin typeface="Cambria Math" panose="02040503050406030204" pitchFamily="18" charset="0"/>
                              <a:ea typeface="Cambria Math" panose="02040503050406030204" pitchFamily="18" charset="0"/>
                            </a:rPr>
                            <m:t>2</m:t>
                          </m:r>
                        </m:den>
                      </m:f>
                      <m:r>
                        <a:rPr lang="en-US" altLang="ko-KR" sz="2800" b="0" i="1" smtClean="0">
                          <a:solidFill>
                            <a:srgbClr val="000000"/>
                          </a:solidFill>
                          <a:latin typeface="Cambria Math" panose="02040503050406030204" pitchFamily="18" charset="0"/>
                          <a:ea typeface="Cambria Math" panose="02040503050406030204" pitchFamily="18" charset="0"/>
                        </a:rPr>
                        <m:t>(2</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𝑦</m:t>
                      </m:r>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𝑤</m:t>
                        </m:r>
                      </m:den>
                    </m:f>
                    <m:r>
                      <m:rPr>
                        <m:nor/>
                      </m:rPr>
                      <a:rPr lang="en-US" altLang="ko-KR" sz="2800" b="0" i="0"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r>
                      <m:rPr>
                        <m:nor/>
                      </m:rPr>
                      <a:rPr lang="en-US" altLang="ko-KR" sz="2800" b="0" i="0" smtClean="0">
                        <a:solidFill>
                          <a:srgbClr val="000000"/>
                        </a:solidFill>
                        <a:latin typeface="Cambria Math" panose="02040503050406030204" pitchFamily="18" charset="0"/>
                        <a:ea typeface="Cambria Math" panose="02040503050406030204" pitchFamily="18" charset="0"/>
                      </a:rPr>
                      <m:t>)</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911007" cy="5686878"/>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17D4CA07-0702-4E3E-A745-902DF57DD713}"/>
              </a:ext>
            </a:extLst>
          </p:cNvPr>
          <p:cNvSpPr/>
          <p:nvPr/>
        </p:nvSpPr>
        <p:spPr>
          <a:xfrm>
            <a:off x="386576" y="5866289"/>
            <a:ext cx="3031599" cy="461665"/>
          </a:xfrm>
          <a:prstGeom prst="rect">
            <a:avLst/>
          </a:prstGeom>
        </p:spPr>
        <p:txBody>
          <a:bodyPr wrap="none">
            <a:spAutoFit/>
          </a:bodyPr>
          <a:lstStyle/>
          <a:p>
            <a:r>
              <a:rPr lang="en-US" altLang="ko-KR" sz="2400">
                <a:solidFill>
                  <a:schemeClr val="tx1"/>
                </a:solidFill>
                <a:latin typeface="고도 M" panose="02000503000000020004" pitchFamily="2" charset="-127"/>
                <a:ea typeface="고도 M" panose="02000503000000020004" pitchFamily="2" charset="-127"/>
              </a:rPr>
              <a:t>0.01 =&gt; 0.03 =&gt; 0.09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7436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b="0" i="1" smtClean="0">
                          <a:solidFill>
                            <a:srgbClr val="000000"/>
                          </a:solidFill>
                          <a:latin typeface="Cambria Math" panose="02040503050406030204" pitchFamily="18" charset="0"/>
                          <a:ea typeface="Cambria Math" panose="02040503050406030204" pitchFamily="18" charset="0"/>
                        </a:rPr>
                        <m:t>)</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oMath>
                </a14:m>
                <a:endParaRPr lang="en-US" altLang="ko-KR" sz="1800">
                  <a:solidFill>
                    <a:srgbClr val="FFFFFF"/>
                  </a:solidFill>
                  <a:latin typeface="Cambria Math" panose="02040503050406030204" pitchFamily="18" charset="0"/>
                  <a:ea typeface="Cambria Math" panose="02040503050406030204" pitchFamily="18" charset="0"/>
                </a:endParaRPr>
              </a:p>
              <a:p>
                <a:pPr lvl="0"/>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7436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594510"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594510" cy="1569660"/>
              </a:xfrm>
              <a:prstGeom prst="rect">
                <a:avLst/>
              </a:prstGeom>
              <a:blipFill>
                <a:blip r:embed="rId4"/>
                <a:stretch>
                  <a:fillRect l="-2542" t="-3101" r="-1864"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8DB58DB9-9F5F-43AC-9072-AAE436BB732F}"/>
              </a:ext>
            </a:extLst>
          </p:cNvPr>
          <p:cNvSpPr/>
          <p:nvPr/>
        </p:nvSpPr>
        <p:spPr>
          <a:xfrm>
            <a:off x="2275020" y="4750686"/>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62AFDA6-5401-4F74-9865-A6155A76E365}"/>
              </a:ext>
            </a:extLst>
          </p:cNvPr>
          <p:cNvSpPr/>
          <p:nvPr/>
        </p:nvSpPr>
        <p:spPr>
          <a:xfrm>
            <a:off x="7646507" y="5512501"/>
            <a:ext cx="134754" cy="134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748835" y="732029"/>
            <a:ext cx="10123284" cy="6555641"/>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2.2.0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print(keras.__version__)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2.3.1</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F:\keras_deep_learning-master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self.forpass(x_i)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a:t>
            </a:r>
            <a:r>
              <a:rPr lang="en-US" altLang="ko-KR">
                <a:solidFill>
                  <a:schemeClr val="tx1"/>
                </a:solidFill>
                <a:latin typeface="Consolas" panose="020B0609020204030204" pitchFamily="49" charset="0"/>
              </a:rPr>
              <a:t>.b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003" y="1531916"/>
            <a:ext cx="1466013" cy="199910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083871" y="3722656"/>
            <a:ext cx="2461066" cy="600164"/>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4"/>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3725809" y="3722655"/>
            <a:ext cx="2461066" cy="600164"/>
          </a:xfrm>
          <a:prstGeom prst="rect">
            <a:avLst/>
          </a:prstGeom>
        </p:spPr>
        <p:txBody>
          <a:bodyPr wrap="square">
            <a:spAutoFit/>
          </a:bodyPr>
          <a:lstStyle/>
          <a:p>
            <a:r>
              <a:rPr lang="ko-KR" altLang="en-US" sz="1100" b="1" err="1">
                <a:solidFill>
                  <a:srgbClr val="333333"/>
                </a:solidFill>
                <a:latin typeface="Consolas" panose="020B0609020204030204" pitchFamily="49" charset="0"/>
                <a:ea typeface="Malgun Gothic" panose="020B0503020000020004" pitchFamily="50" charset="-127"/>
              </a:rPr>
              <a:t>케라스</a:t>
            </a:r>
            <a:r>
              <a:rPr lang="ko-KR" altLang="en-US" sz="1100" b="1">
                <a:solidFill>
                  <a:srgbClr val="333333"/>
                </a:solidFill>
                <a:latin typeface="Consolas" panose="020B0609020204030204" pitchFamily="49" charset="0"/>
                <a:ea typeface="Malgun Gothic" panose="020B0503020000020004" pitchFamily="50" charset="-127"/>
              </a:rPr>
              <a:t> 창시자에게 배우는 딥러닝</a:t>
            </a:r>
          </a:p>
          <a:p>
            <a:r>
              <a:rPr lang="ko-KR" altLang="en-US" sz="1100">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프랑소와 </a:t>
            </a:r>
            <a:r>
              <a:rPr lang="ko-KR" altLang="en-US" sz="1100" err="1">
                <a:solidFill>
                  <a:srgbClr val="333333"/>
                </a:solidFill>
                <a:latin typeface="Malgun Gothic" panose="020B0503020000020004" pitchFamily="50" charset="-127"/>
                <a:ea typeface="Malgun Gothic" panose="020B0503020000020004" pitchFamily="50" charset="-127"/>
                <a:hlinkClick r:id="rId5">
                  <a:extLst>
                    <a:ext uri="{A12FA001-AC4F-418D-AE19-62706E023703}">
                      <ahyp:hlinkClr xmlns:ahyp="http://schemas.microsoft.com/office/drawing/2018/hyperlinkcolor" val="tx"/>
                    </a:ext>
                  </a:extLst>
                </a:hlinkClick>
              </a:rPr>
              <a:t>숄레</a:t>
            </a:r>
            <a:r>
              <a:rPr lang="ko-KR" altLang="en-US" sz="1100">
                <a:solidFill>
                  <a:srgbClr val="666666"/>
                </a:solidFill>
                <a:latin typeface="Malgun Gothic" panose="020B0503020000020004" pitchFamily="50" charset="-127"/>
                <a:ea typeface="Malgun Gothic" panose="020B0503020000020004" pitchFamily="50" charset="-127"/>
              </a:rPr>
              <a:t> 저</a:t>
            </a:r>
            <a:r>
              <a:rPr lang="en-US" altLang="ko-KR" sz="1100">
                <a:solidFill>
                  <a:srgbClr val="666666"/>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hlinkClick r:id="rId4">
                  <a:extLst>
                    <a:ext uri="{A12FA001-AC4F-418D-AE19-62706E023703}">
                      <ahyp:hlinkClr xmlns:ahyp="http://schemas.microsoft.com/office/drawing/2018/hyperlinkcolor" val="tx"/>
                    </a:ext>
                  </a:extLst>
                </a:hlinkClick>
              </a:rPr>
              <a:t>박해선</a:t>
            </a:r>
            <a:r>
              <a:rPr lang="ko-KR" altLang="en-US" sz="1100">
                <a:solidFill>
                  <a:srgbClr val="666666"/>
                </a:solidFill>
                <a:latin typeface="Malgun Gothic" panose="020B0503020000020004" pitchFamily="50" charset="-127"/>
                <a:ea typeface="Malgun Gothic" panose="020B0503020000020004" pitchFamily="50" charset="-127"/>
              </a:rPr>
              <a:t> 역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길벗</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2018</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10</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22</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pic>
        <p:nvPicPr>
          <p:cNvPr id="23556" name="Picture 4" descr="케라스 창시자에게 배우는 딥러닝">
            <a:extLst>
              <a:ext uri="{FF2B5EF4-FFF2-40B4-BE49-F238E27FC236}">
                <a16:creationId xmlns:a16="http://schemas.microsoft.com/office/drawing/2014/main" id="{005C9C8B-5375-4340-A17B-98A6E33A89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0853" y="1531906"/>
            <a:ext cx="1549772" cy="19991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83426C-1AC7-4BEC-AD7B-591F0023BEE3}"/>
              </a:ext>
            </a:extLst>
          </p:cNvPr>
          <p:cNvSpPr txBox="1"/>
          <p:nvPr/>
        </p:nvSpPr>
        <p:spPr>
          <a:xfrm>
            <a:off x="643983" y="113180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750793" y="4706101"/>
            <a:ext cx="7738529" cy="1231106"/>
          </a:xfrm>
          <a:prstGeom prst="rect">
            <a:avLst/>
          </a:prstGeom>
          <a:noFill/>
        </p:spPr>
        <p:txBody>
          <a:bodyPr wrap="none" rtlCol="0">
            <a:spAutoFit/>
          </a:bodyPr>
          <a:lstStyle/>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온라인 강의 자료</a:t>
            </a:r>
            <a:r>
              <a:rPr lang="en-US" altLang="ko-KR" sz="2000">
                <a:solidFill>
                  <a:schemeClr val="tx1"/>
                </a:solidFill>
                <a:latin typeface="고도 M" panose="02000503000000020004" pitchFamily="2" charset="-127"/>
                <a:ea typeface="고도 M" panose="02000503000000020004" pitchFamily="2" charset="-127"/>
              </a:rPr>
              <a:t>:</a:t>
            </a:r>
          </a:p>
          <a:p>
            <a:r>
              <a:rPr lang="ko-KR" altLang="en-US" sz="1800">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모두를 위한 </a:t>
            </a:r>
            <a:r>
              <a:rPr lang="ko-KR" altLang="en-US" err="1">
                <a:solidFill>
                  <a:schemeClr val="tx1"/>
                </a:solidFill>
                <a:latin typeface="고도 M" panose="02000503000000020004" pitchFamily="2" charset="-127"/>
                <a:ea typeface="고도 M" panose="02000503000000020004" pitchFamily="2" charset="-127"/>
              </a:rPr>
              <a:t>머신러닝</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딥러닝 강의 </a:t>
            </a:r>
            <a:r>
              <a:rPr lang="en-US" altLang="ko-KR">
                <a:solidFill>
                  <a:schemeClr val="tx1"/>
                </a:solidFill>
                <a:latin typeface="고도 M" panose="02000503000000020004" pitchFamily="2" charset="-127"/>
                <a:ea typeface="고도 M" panose="02000503000000020004" pitchFamily="2" charset="-127"/>
              </a:rPr>
              <a:t>: </a:t>
            </a:r>
            <a:r>
              <a:rPr lang="en-US" altLang="ko-KR">
                <a:hlinkClick r:id="rId7"/>
              </a:rPr>
              <a:t>https://hunkim.github.io/ml/</a:t>
            </a:r>
            <a:endParaRPr lang="en-US" altLang="ko-KR"/>
          </a:p>
          <a:p>
            <a:r>
              <a:rPr lang="ko-KR" altLang="en-US">
                <a:solidFill>
                  <a:schemeClr val="tx1"/>
                </a:solidFill>
                <a:latin typeface="고도 M" panose="02000503000000020004" pitchFamily="2" charset="-127"/>
                <a:ea typeface="고도 M" panose="02000503000000020004" pitchFamily="2" charset="-127"/>
              </a:rPr>
              <a:t>    </a:t>
            </a:r>
            <a:r>
              <a:rPr lang="ko-KR" altLang="en-US" err="1">
                <a:solidFill>
                  <a:schemeClr val="tx1"/>
                </a:solidFill>
                <a:latin typeface="고도 M" panose="02000503000000020004" pitchFamily="2" charset="-127"/>
                <a:ea typeface="고도 M" panose="02000503000000020004" pitchFamily="2" charset="-127"/>
              </a:rPr>
              <a:t>코세라</a:t>
            </a:r>
            <a:r>
              <a:rPr lang="ko-KR" altLang="en-US">
                <a:solidFill>
                  <a:schemeClr val="tx1"/>
                </a:solidFill>
                <a:latin typeface="고도 M" panose="02000503000000020004" pitchFamily="2" charset="-127"/>
                <a:ea typeface="고도 M" panose="02000503000000020004" pitchFamily="2" charset="-127"/>
              </a:rPr>
              <a:t> 머신 러닝 강의 </a:t>
            </a:r>
            <a:r>
              <a:rPr lang="en-US" altLang="ko-KR">
                <a:solidFill>
                  <a:schemeClr val="tx1"/>
                </a:solidFill>
                <a:latin typeface="고도 M" panose="02000503000000020004" pitchFamily="2" charset="-127"/>
                <a:ea typeface="고도 M" panose="02000503000000020004" pitchFamily="2" charset="-127"/>
              </a:rPr>
              <a:t>(Andrew Ng) : </a:t>
            </a:r>
            <a:r>
              <a:rPr lang="en-US" altLang="ko-KR">
                <a:hlinkClick r:id="rId8"/>
              </a:rPr>
              <a:t>https://ko.coursera.org/learn/machine-learning</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23558" name="Picture 6" descr="블록과 함께 하는 파이썬 딥러닝 케라스">
            <a:extLst>
              <a:ext uri="{FF2B5EF4-FFF2-40B4-BE49-F238E27FC236}">
                <a16:creationId xmlns:a16="http://schemas.microsoft.com/office/drawing/2014/main" id="{3BC6E6F6-3A5E-400B-98F2-6E5591E946E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68463" y="1531916"/>
            <a:ext cx="1466013" cy="200480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FA8956E9-AB47-4D69-88DC-5E5E4ACEA36A}"/>
              </a:ext>
            </a:extLst>
          </p:cNvPr>
          <p:cNvSpPr/>
          <p:nvPr/>
        </p:nvSpPr>
        <p:spPr>
          <a:xfrm>
            <a:off x="6620646" y="3722655"/>
            <a:ext cx="2915240" cy="430887"/>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블록과 함께 하는 파이썬 딥러닝 </a:t>
            </a:r>
            <a:r>
              <a:rPr lang="ko-KR" altLang="en-US" sz="1100" b="1" err="1">
                <a:solidFill>
                  <a:srgbClr val="333333"/>
                </a:solidFill>
                <a:latin typeface="Consolas" panose="020B0609020204030204" pitchFamily="49" charset="0"/>
                <a:ea typeface="Malgun Gothic" panose="020B0503020000020004" pitchFamily="50" charset="-127"/>
              </a:rPr>
              <a:t>케라스</a:t>
            </a:r>
            <a:endParaRPr lang="ko-KR" altLang="en-US"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hlinkClick r:id="rId10"/>
              </a:rPr>
              <a:t>김태영</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디지털북스</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2017</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30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91CB1AA5-2D0C-4EE6-9774-1B627566573D}"/>
              </a:ext>
            </a:extLst>
          </p:cNvPr>
          <p:cNvSpPr/>
          <p:nvPr/>
        </p:nvSpPr>
        <p:spPr>
          <a:xfrm>
            <a:off x="8610149" y="1790679"/>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타원 36">
            <a:extLst>
              <a:ext uri="{FF2B5EF4-FFF2-40B4-BE49-F238E27FC236}">
                <a16:creationId xmlns:a16="http://schemas.microsoft.com/office/drawing/2014/main" id="{7A756801-2BC2-4095-B393-573FAD1F7A04}"/>
              </a:ext>
            </a:extLst>
          </p:cNvPr>
          <p:cNvSpPr/>
          <p:nvPr/>
        </p:nvSpPr>
        <p:spPr>
          <a:xfrm>
            <a:off x="5336242" y="4073765"/>
            <a:ext cx="204004" cy="20400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a:t>
            </a:r>
            <a:r>
              <a:rPr lang="en-US" altLang="ko-KR">
                <a:solidFill>
                  <a:srgbClr val="FF0000"/>
                </a:solidFill>
                <a:latin typeface="Consolas" panose="020B0609020204030204" pitchFamily="49" charset="0"/>
              </a:rPr>
              <a:t>sigmoid</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a:t>
            </a:r>
            <a:r>
              <a:rPr lang="en-US" altLang="ko-KR">
                <a:solidFill>
                  <a:srgbClr val="FF0000"/>
                </a:solidFill>
                <a:latin typeface="Consolas" panose="020B0609020204030204" pitchFamily="49" charset="0"/>
              </a:rPr>
              <a:t>binary_</a:t>
            </a:r>
            <a:r>
              <a:rPr lang="en-US" altLang="ko-KR" err="1">
                <a:solidFill>
                  <a:srgbClr val="FF0000"/>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605553"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FEEC4-8CE6-420C-9DF1-547E49E031CF}"/>
              </a:ext>
            </a:extLst>
          </p:cNvPr>
          <p:cNvSpPr txBox="1"/>
          <p:nvPr/>
        </p:nvSpPr>
        <p:spPr>
          <a:xfrm>
            <a:off x="2820202" y="1376413"/>
            <a:ext cx="390363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16</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7</a:t>
            </a:r>
            <a:r>
              <a:rPr lang="ko-KR" altLang="en-US" sz="2400">
                <a:solidFill>
                  <a:schemeClr val="tx1"/>
                </a:solidFill>
                <a:latin typeface="고도 M" panose="02000503000000020004" pitchFamily="2" charset="-127"/>
                <a:ea typeface="고도 M" panose="02000503000000020004" pitchFamily="2" charset="-127"/>
              </a:rPr>
              <a:t>분 부터 진행 할께요</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27456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60259</TotalTime>
  <Words>43871</Words>
  <Application>Microsoft Office PowerPoint</Application>
  <PresentationFormat>사용자 지정</PresentationFormat>
  <Paragraphs>8086</Paragraphs>
  <Slides>444</Slides>
  <Notes>438</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444</vt:i4>
      </vt:variant>
    </vt:vector>
  </HeadingPairs>
  <TitlesOfParts>
    <vt:vector size="460" baseType="lpstr">
      <vt:lpstr>굴림</vt:lpstr>
      <vt:lpstr>맑은 고딕</vt:lpstr>
      <vt:lpstr>Calvin</vt:lpstr>
      <vt:lpstr>Consolas</vt:lpstr>
      <vt:lpstr>Candara</vt:lpstr>
      <vt:lpstr>고도 M</vt:lpstr>
      <vt:lpstr>Cambria Math</vt:lpstr>
      <vt:lpstr>Wingdings</vt:lpstr>
      <vt:lpstr>Microsoft Sans Serif</vt:lpstr>
      <vt:lpstr>Courier New</vt:lpstr>
      <vt:lpstr>고도 B</vt:lpstr>
      <vt:lpstr>맑은 고딕</vt:lpstr>
      <vt:lpstr>Arial</vt:lpstr>
      <vt:lpstr>나눔스퀘어 ExtraBold</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kim jungin</cp:lastModifiedBy>
  <cp:revision>3239</cp:revision>
  <dcterms:created xsi:type="dcterms:W3CDTF">2008-02-04T08:04:25Z</dcterms:created>
  <dcterms:modified xsi:type="dcterms:W3CDTF">2020-05-13T07:53:14Z</dcterms:modified>
</cp:coreProperties>
</file>